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10287000" cx="18288000"/>
  <p:notesSz cx="10287000" cy="18288000"/>
  <p:embeddedFontLst>
    <p:embeddedFont>
      <p:font typeface="Do Hyeon"/>
      <p:regular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Open Sans SemiBold"/>
      <p:regular r:id="rId43"/>
      <p:bold r:id="rId44"/>
      <p:italic r:id="rId45"/>
      <p:boldItalic r:id="rId46"/>
    </p:embeddedFont>
    <p:embeddedFont>
      <p:font typeface="Open Sans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64">
          <p15:clr>
            <a:srgbClr val="000000"/>
          </p15:clr>
        </p15:guide>
        <p15:guide id="2" pos="8010">
          <p15:clr>
            <a:srgbClr val="000000"/>
          </p15:clr>
        </p15:guide>
        <p15:guide id="3" orient="horz" pos="5517">
          <p15:clr>
            <a:srgbClr val="9AA0A6"/>
          </p15:clr>
        </p15:guide>
        <p15:guide id="4" pos="326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9" roundtripDataSignature="AMtx7mgXTyQwa7zmJ/lbXFH+R8+3be4d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E78605-80CA-4E03-840C-ACBDF53783DC}">
  <a:tblStyle styleId="{C8E78605-80CA-4E03-840C-ACBDF53783D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64" orient="horz"/>
        <p:guide pos="8010"/>
        <p:guide pos="5517" orient="horz"/>
        <p:guide pos="32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OpenSansSemiBold-bold.fntdata"/><Relationship Id="rId43" Type="http://schemas.openxmlformats.org/officeDocument/2006/relationships/font" Target="fonts/OpenSansSemiBold-regular.fntdata"/><Relationship Id="rId46" Type="http://schemas.openxmlformats.org/officeDocument/2006/relationships/font" Target="fonts/OpenSansSemiBold-boldItalic.fntdata"/><Relationship Id="rId45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ExtraBold-boldItalic.fntdata"/><Relationship Id="rId47" Type="http://schemas.openxmlformats.org/officeDocument/2006/relationships/font" Target="fonts/OpenSansExtraBold-bold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Lato-regular.fntdata"/><Relationship Id="rId38" Type="http://schemas.openxmlformats.org/officeDocument/2006/relationships/font" Target="fonts/DoHyeon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35bdafbb7_0_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***********************그래프 그룹화 풀지 말것****************************</a:t>
            </a:r>
            <a:endParaRPr/>
          </a:p>
        </p:txBody>
      </p:sp>
      <p:sp>
        <p:nvSpPr>
          <p:cNvPr id="286" name="Google Shape;286;gf35bdafbb7_0_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35bdafbb7_0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/>
              <a:t>***********************그래프 그룹화 풀지 말것****************************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#124080 파란색 rgb코드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#9e9e9e 회색 rgb코드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</p:txBody>
      </p:sp>
      <p:sp>
        <p:nvSpPr>
          <p:cNvPr id="325" name="Google Shape;325;gf35bdafbb7_0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90bf93215_4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/>
              <a:t>***********************그래프 그룹화 풀지 말것****************************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#124080 파란색 rgb코드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#9e9e9e 회색 rgb코드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/>
          </a:p>
        </p:txBody>
      </p:sp>
      <p:sp>
        <p:nvSpPr>
          <p:cNvPr id="383" name="Google Shape;383;gf90bf93215_4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8f5572ad0_1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f8f5572ad0_1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35bdafbb7_0_2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f35bdafbb7_0_2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90bf93215_2_10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f90bf93215_2_10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35bdafbb7_0_10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f35bdafbb7_0_10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90bf93048_3_1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f90bf93048_3_1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f35bdafbb7_0_6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1" name="Google Shape;681;gf35bdafbb7_0_6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35bdafbb7_0_39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gf35bdafbb7_0_39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9211d9158_0_6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07" name="Google Shape;707;gf9211d9158_0_6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9211d9158_0_3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6" name="Google Shape;746;gf9211d9158_0_3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90bf93048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chemeClr val="lt1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6" name="Google Shape;786;gf90bf93048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f90bf93048_2_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00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4" name="Google Shape;824;gf90bf93048_2_4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cb51e7dfa0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4" name="Google Shape;864;gcb51e7dfa0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f90bf93048_3_4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f90bf93048_3_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f90bf93048_3_2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f90bf93048_3_2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f35bdafbb7_1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협조적, 적극적, 긍정적 - 팀워크, 적극성, 긍정적분위기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7" name="Google Shape;927;gf35bdafbb7_1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7" name="Google Shape;977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8f5572ad0_1_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f8f5572ad0_1_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90bf93048_3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gf90bf93048_3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72b104b9b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f72b104b9b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추가수정 필요합니다</a:t>
            </a:r>
            <a:endParaRPr/>
          </a:p>
        </p:txBody>
      </p:sp>
      <p:sp>
        <p:nvSpPr>
          <p:cNvPr id="203" name="Google Shape;203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8f5572ad0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f8f5572ad0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35bdafbb7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f35bdafbb7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Relationship Id="rId15" Type="http://schemas.openxmlformats.org/officeDocument/2006/relationships/image" Target="../media/image59.png"/><Relationship Id="rId14" Type="http://schemas.openxmlformats.org/officeDocument/2006/relationships/image" Target="../media/image63.png"/><Relationship Id="rId17" Type="http://schemas.openxmlformats.org/officeDocument/2006/relationships/image" Target="../media/image66.png"/><Relationship Id="rId16" Type="http://schemas.openxmlformats.org/officeDocument/2006/relationships/image" Target="../media/image6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Relationship Id="rId4" Type="http://schemas.openxmlformats.org/officeDocument/2006/relationships/image" Target="../media/image22.png"/><Relationship Id="rId5" Type="http://schemas.openxmlformats.org/officeDocument/2006/relationships/image" Target="../media/image58.png"/><Relationship Id="rId6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74.png"/><Relationship Id="rId7" Type="http://schemas.openxmlformats.org/officeDocument/2006/relationships/image" Target="../media/image72.png"/><Relationship Id="rId8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2" Type="http://schemas.openxmlformats.org/officeDocument/2006/relationships/image" Target="../media/image92.png"/><Relationship Id="rId21" Type="http://schemas.openxmlformats.org/officeDocument/2006/relationships/image" Target="../media/image83.png"/><Relationship Id="rId24" Type="http://schemas.openxmlformats.org/officeDocument/2006/relationships/image" Target="../media/image90.png"/><Relationship Id="rId23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88.png"/><Relationship Id="rId9" Type="http://schemas.openxmlformats.org/officeDocument/2006/relationships/hyperlink" Target="mailto:halim7401@naver.com" TargetMode="External"/><Relationship Id="rId26" Type="http://schemas.openxmlformats.org/officeDocument/2006/relationships/image" Target="../media/image86.png"/><Relationship Id="rId25" Type="http://schemas.openxmlformats.org/officeDocument/2006/relationships/image" Target="../media/image85.png"/><Relationship Id="rId28" Type="http://schemas.openxmlformats.org/officeDocument/2006/relationships/image" Target="../media/image95.png"/><Relationship Id="rId27" Type="http://schemas.openxmlformats.org/officeDocument/2006/relationships/image" Target="../media/image100.png"/><Relationship Id="rId5" Type="http://schemas.openxmlformats.org/officeDocument/2006/relationships/hyperlink" Target="https://github.com/yibnn" TargetMode="External"/><Relationship Id="rId6" Type="http://schemas.openxmlformats.org/officeDocument/2006/relationships/hyperlink" Target="mailto:hiyub.985@gmail.com" TargetMode="External"/><Relationship Id="rId29" Type="http://schemas.openxmlformats.org/officeDocument/2006/relationships/image" Target="../media/image94.png"/><Relationship Id="rId7" Type="http://schemas.openxmlformats.org/officeDocument/2006/relationships/image" Target="../media/image77.png"/><Relationship Id="rId8" Type="http://schemas.openxmlformats.org/officeDocument/2006/relationships/hyperlink" Target="https://github.com/hharimjung" TargetMode="External"/><Relationship Id="rId31" Type="http://schemas.openxmlformats.org/officeDocument/2006/relationships/image" Target="../media/image102.png"/><Relationship Id="rId30" Type="http://schemas.openxmlformats.org/officeDocument/2006/relationships/image" Target="../media/image96.png"/><Relationship Id="rId11" Type="http://schemas.openxmlformats.org/officeDocument/2006/relationships/image" Target="../media/image78.png"/><Relationship Id="rId10" Type="http://schemas.openxmlformats.org/officeDocument/2006/relationships/image" Target="../media/image80.png"/><Relationship Id="rId32" Type="http://schemas.openxmlformats.org/officeDocument/2006/relationships/image" Target="../media/image87.png"/><Relationship Id="rId13" Type="http://schemas.openxmlformats.org/officeDocument/2006/relationships/hyperlink" Target="mailto:philosophic.code@gmail.com" TargetMode="External"/><Relationship Id="rId12" Type="http://schemas.openxmlformats.org/officeDocument/2006/relationships/hyperlink" Target="https://github.com/0Oong" TargetMode="External"/><Relationship Id="rId15" Type="http://schemas.openxmlformats.org/officeDocument/2006/relationships/hyperlink" Target="mailto:qwe121292@gmail.com" TargetMode="External"/><Relationship Id="rId14" Type="http://schemas.openxmlformats.org/officeDocument/2006/relationships/hyperlink" Target="https://github.com/601chl" TargetMode="External"/><Relationship Id="rId17" Type="http://schemas.openxmlformats.org/officeDocument/2006/relationships/hyperlink" Target="mailto:truestar0807@gmail.com" TargetMode="External"/><Relationship Id="rId16" Type="http://schemas.openxmlformats.org/officeDocument/2006/relationships/hyperlink" Target="https://github.com/PerfectTruth" TargetMode="External"/><Relationship Id="rId19" Type="http://schemas.openxmlformats.org/officeDocument/2006/relationships/image" Target="../media/image82.png"/><Relationship Id="rId18" Type="http://schemas.openxmlformats.org/officeDocument/2006/relationships/image" Target="../media/image8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408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5110207" y="6426534"/>
            <a:ext cx="3108838" cy="4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720768" cy="503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0884" y="5443904"/>
            <a:ext cx="5912733" cy="484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86732" y="2273321"/>
            <a:ext cx="8367550" cy="801192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058362" y="9069086"/>
            <a:ext cx="5897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2021.10.18 | 2조 | 송유빈, 정하림, 박시우, 조경림, 최혜정 </a:t>
            </a:r>
            <a:endParaRPr b="0" i="0" sz="2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723450" y="4042850"/>
            <a:ext cx="7492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부제 : 구매 감소고객 예측 및 활용방안</a:t>
            </a:r>
            <a:endParaRPr b="0" i="0" sz="4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713900" y="2393273"/>
            <a:ext cx="115119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US" sz="10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유통기업 데이터 분석</a:t>
            </a:r>
            <a:endParaRPr b="0" i="0" sz="10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568381" y="1946350"/>
            <a:ext cx="3717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f35bdafbb7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75"/>
            <a:ext cx="18285725" cy="67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f35bdafbb7_0_51"/>
          <p:cNvSpPr txBox="1"/>
          <p:nvPr/>
        </p:nvSpPr>
        <p:spPr>
          <a:xfrm>
            <a:off x="4093650" y="2358525"/>
            <a:ext cx="1010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새로운 분류로 고객 탐색</a:t>
            </a:r>
            <a:endParaRPr b="0" i="0" sz="37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gf35bdafbb7_0_51"/>
          <p:cNvGrpSpPr/>
          <p:nvPr/>
        </p:nvGrpSpPr>
        <p:grpSpPr>
          <a:xfrm>
            <a:off x="1385083" y="3652513"/>
            <a:ext cx="15247542" cy="568962"/>
            <a:chOff x="-7592417" y="3677463"/>
            <a:chExt cx="15247542" cy="568962"/>
          </a:xfrm>
        </p:grpSpPr>
        <p:sp>
          <p:nvSpPr>
            <p:cNvPr id="291" name="Google Shape;291;gf35bdafbb7_0_51"/>
            <p:cNvSpPr txBox="1"/>
            <p:nvPr/>
          </p:nvSpPr>
          <p:spPr>
            <a:xfrm>
              <a:off x="1740925" y="3692325"/>
              <a:ext cx="591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삼분류별 상품구매금액 고객 누적 그래프</a:t>
              </a:r>
              <a:endParaRPr b="0" i="0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92" name="Google Shape;292;gf35bdafbb7_0_51"/>
            <p:cNvSpPr txBox="1"/>
            <p:nvPr/>
          </p:nvSpPr>
          <p:spPr>
            <a:xfrm>
              <a:off x="-7592417" y="3677463"/>
              <a:ext cx="648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삼분류별 상품구매건수 고객 누적 그래프</a:t>
              </a:r>
              <a:endParaRPr b="0" i="0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93" name="Google Shape;293;gf35bdafbb7_0_51"/>
          <p:cNvSpPr txBox="1"/>
          <p:nvPr/>
        </p:nvSpPr>
        <p:spPr>
          <a:xfrm>
            <a:off x="6664350" y="7091475"/>
            <a:ext cx="49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( x축 : 품목명, y축 : 고객수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gf35bdafbb7_0_51"/>
          <p:cNvGrpSpPr/>
          <p:nvPr/>
        </p:nvGrpSpPr>
        <p:grpSpPr>
          <a:xfrm>
            <a:off x="10911900" y="4221486"/>
            <a:ext cx="5533640" cy="2918913"/>
            <a:chOff x="1705800" y="4215536"/>
            <a:chExt cx="5533640" cy="2918913"/>
          </a:xfrm>
        </p:grpSpPr>
        <p:pic>
          <p:nvPicPr>
            <p:cNvPr id="295" name="Google Shape;295;gf35bdafbb7_0_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05800" y="4215536"/>
              <a:ext cx="5533640" cy="2918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6" name="Google Shape;296;gf35bdafbb7_0_51"/>
            <p:cNvGrpSpPr/>
            <p:nvPr/>
          </p:nvGrpSpPr>
          <p:grpSpPr>
            <a:xfrm>
              <a:off x="2041149" y="4462325"/>
              <a:ext cx="1463979" cy="2379475"/>
              <a:chOff x="1222050" y="4418650"/>
              <a:chExt cx="521100" cy="2379475"/>
            </a:xfrm>
          </p:grpSpPr>
          <p:sp>
            <p:nvSpPr>
              <p:cNvPr id="297" name="Google Shape;297;gf35bdafbb7_0_51"/>
              <p:cNvSpPr/>
              <p:nvPr/>
            </p:nvSpPr>
            <p:spPr>
              <a:xfrm>
                <a:off x="1222050" y="5194925"/>
                <a:ext cx="521100" cy="16032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gf35bdafbb7_0_51"/>
              <p:cNvSpPr/>
              <p:nvPr/>
            </p:nvSpPr>
            <p:spPr>
              <a:xfrm>
                <a:off x="1222050" y="4418650"/>
                <a:ext cx="521100" cy="7764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9" name="Google Shape;299;gf35bdafbb7_0_51"/>
            <p:cNvSpPr/>
            <p:nvPr/>
          </p:nvSpPr>
          <p:spPr>
            <a:xfrm>
              <a:off x="3831850" y="4943400"/>
              <a:ext cx="1464000" cy="1898400"/>
            </a:xfrm>
            <a:prstGeom prst="rect">
              <a:avLst/>
            </a:prstGeom>
            <a:solidFill>
              <a:srgbClr val="124080"/>
            </a:solidFill>
            <a:ln cap="flat" cmpd="sng" w="9525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f35bdafbb7_0_51"/>
            <p:cNvSpPr/>
            <p:nvPr/>
          </p:nvSpPr>
          <p:spPr>
            <a:xfrm>
              <a:off x="3831850" y="4786350"/>
              <a:ext cx="1464000" cy="1569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f35bdafbb7_0_51"/>
            <p:cNvSpPr/>
            <p:nvPr/>
          </p:nvSpPr>
          <p:spPr>
            <a:xfrm>
              <a:off x="5622575" y="5524500"/>
              <a:ext cx="1464000" cy="1317300"/>
            </a:xfrm>
            <a:prstGeom prst="rect">
              <a:avLst/>
            </a:prstGeom>
            <a:solidFill>
              <a:srgbClr val="124080"/>
            </a:solidFill>
            <a:ln cap="flat" cmpd="sng" w="9525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" name="Google Shape;302;gf35bdafbb7_0_51"/>
            <p:cNvGrpSpPr/>
            <p:nvPr/>
          </p:nvGrpSpPr>
          <p:grpSpPr>
            <a:xfrm>
              <a:off x="6789449" y="4610100"/>
              <a:ext cx="161608" cy="292800"/>
              <a:chOff x="8236550" y="4591050"/>
              <a:chExt cx="252000" cy="292800"/>
            </a:xfrm>
          </p:grpSpPr>
          <p:sp>
            <p:nvSpPr>
              <p:cNvPr id="303" name="Google Shape;303;gf35bdafbb7_0_51"/>
              <p:cNvSpPr/>
              <p:nvPr/>
            </p:nvSpPr>
            <p:spPr>
              <a:xfrm>
                <a:off x="8236550" y="4781550"/>
                <a:ext cx="252000" cy="102300"/>
              </a:xfrm>
              <a:prstGeom prst="rect">
                <a:avLst/>
              </a:prstGeom>
              <a:solidFill>
                <a:srgbClr val="124080"/>
              </a:solidFill>
              <a:ln cap="flat" cmpd="sng" w="2857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gf35bdafbb7_0_51"/>
              <p:cNvSpPr/>
              <p:nvPr/>
            </p:nvSpPr>
            <p:spPr>
              <a:xfrm>
                <a:off x="8236550" y="4591050"/>
                <a:ext cx="252000" cy="102300"/>
              </a:xfrm>
              <a:prstGeom prst="rect">
                <a:avLst/>
              </a:prstGeom>
              <a:solidFill>
                <a:srgbClr val="9E9E9E"/>
              </a:solidFill>
              <a:ln cap="flat" cmpd="sng" w="2857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" name="Google Shape;305;gf35bdafbb7_0_51"/>
          <p:cNvGrpSpPr/>
          <p:nvPr/>
        </p:nvGrpSpPr>
        <p:grpSpPr>
          <a:xfrm>
            <a:off x="1603396" y="4250536"/>
            <a:ext cx="5854228" cy="2918913"/>
            <a:chOff x="10566021" y="4215536"/>
            <a:chExt cx="5854228" cy="2918913"/>
          </a:xfrm>
        </p:grpSpPr>
        <p:pic>
          <p:nvPicPr>
            <p:cNvPr id="306" name="Google Shape;306;gf35bdafbb7_0_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66021" y="4215536"/>
              <a:ext cx="5854228" cy="2918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gf35bdafbb7_0_51"/>
            <p:cNvGrpSpPr/>
            <p:nvPr/>
          </p:nvGrpSpPr>
          <p:grpSpPr>
            <a:xfrm>
              <a:off x="10942450" y="4462325"/>
              <a:ext cx="5278325" cy="2384525"/>
              <a:chOff x="10942450" y="4462325"/>
              <a:chExt cx="5278325" cy="2384525"/>
            </a:xfrm>
          </p:grpSpPr>
          <p:sp>
            <p:nvSpPr>
              <p:cNvPr id="308" name="Google Shape;308;gf35bdafbb7_0_51"/>
              <p:cNvSpPr/>
              <p:nvPr/>
            </p:nvSpPr>
            <p:spPr>
              <a:xfrm>
                <a:off x="12831463" y="5145675"/>
                <a:ext cx="1500300" cy="17010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gf35bdafbb7_0_51"/>
              <p:cNvSpPr/>
              <p:nvPr/>
            </p:nvSpPr>
            <p:spPr>
              <a:xfrm>
                <a:off x="10942450" y="5288175"/>
                <a:ext cx="1500300" cy="15585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gf35bdafbb7_0_51"/>
              <p:cNvSpPr/>
              <p:nvPr/>
            </p:nvSpPr>
            <p:spPr>
              <a:xfrm>
                <a:off x="10942450" y="4462325"/>
                <a:ext cx="1500300" cy="8259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gf35bdafbb7_0_51"/>
              <p:cNvSpPr/>
              <p:nvPr/>
            </p:nvSpPr>
            <p:spPr>
              <a:xfrm>
                <a:off x="12831463" y="4624688"/>
                <a:ext cx="1500300" cy="5232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2" name="Google Shape;312;gf35bdafbb7_0_51"/>
              <p:cNvGrpSpPr/>
              <p:nvPr/>
            </p:nvGrpSpPr>
            <p:grpSpPr>
              <a:xfrm>
                <a:off x="15945355" y="4622006"/>
                <a:ext cx="161608" cy="292800"/>
                <a:chOff x="8236550" y="4591050"/>
                <a:chExt cx="252000" cy="292800"/>
              </a:xfrm>
            </p:grpSpPr>
            <p:sp>
              <p:nvSpPr>
                <p:cNvPr id="313" name="Google Shape;313;gf35bdafbb7_0_51"/>
                <p:cNvSpPr/>
                <p:nvPr/>
              </p:nvSpPr>
              <p:spPr>
                <a:xfrm>
                  <a:off x="8236550" y="4781550"/>
                  <a:ext cx="252000" cy="102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2857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gf35bdafbb7_0_51"/>
                <p:cNvSpPr/>
                <p:nvPr/>
              </p:nvSpPr>
              <p:spPr>
                <a:xfrm>
                  <a:off x="8236550" y="4591050"/>
                  <a:ext cx="252000" cy="1023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2857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5" name="Google Shape;315;gf35bdafbb7_0_51"/>
              <p:cNvSpPr/>
              <p:nvPr/>
            </p:nvSpPr>
            <p:spPr>
              <a:xfrm>
                <a:off x="14720475" y="5726650"/>
                <a:ext cx="1500300" cy="11202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gf35bdafbb7_0_51"/>
              <p:cNvSpPr/>
              <p:nvPr/>
            </p:nvSpPr>
            <p:spPr>
              <a:xfrm>
                <a:off x="14720475" y="5695938"/>
                <a:ext cx="1500300" cy="231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7" name="Google Shape;317;gf35bdafbb7_0_51"/>
          <p:cNvSpPr txBox="1"/>
          <p:nvPr/>
        </p:nvSpPr>
        <p:spPr>
          <a:xfrm>
            <a:off x="1447500" y="7695038"/>
            <a:ext cx="15393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편의품/선매품/전문품</a:t>
            </a:r>
            <a:r>
              <a:rPr b="0" i="0" lang="en-US" sz="29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의 감소소객 탐색</a:t>
            </a:r>
            <a:endParaRPr b="0" i="0" sz="29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: 주로 다나가를 고려함 (저/중/고)</a:t>
            </a:r>
            <a:endParaRPr b="0" i="0" sz="27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29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구매건수, 구매금액 감소고객이 더 많거나 비슷한 품목</a:t>
            </a:r>
            <a:endParaRPr b="1" i="0" sz="29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0" i="0" lang="en-US" sz="29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o Hyeon"/>
                <a:ea typeface="Do Hyeon"/>
                <a:cs typeface="Do Hyeon"/>
                <a:sym typeface="Do Hyeon"/>
              </a:rPr>
              <a:t>→ 전문품</a:t>
            </a:r>
            <a:endParaRPr b="0" i="0" sz="2900" u="none" cap="none" strike="noStrike">
              <a:solidFill>
                <a:schemeClr val="lt1"/>
              </a:solidFill>
              <a:highlight>
                <a:schemeClr val="dk2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18" name="Google Shape;318;gf35bdafbb7_0_51"/>
          <p:cNvGrpSpPr/>
          <p:nvPr/>
        </p:nvGrpSpPr>
        <p:grpSpPr>
          <a:xfrm>
            <a:off x="6941925" y="907825"/>
            <a:ext cx="5031150" cy="1155300"/>
            <a:chOff x="6789525" y="907825"/>
            <a:chExt cx="5031150" cy="1155300"/>
          </a:xfrm>
        </p:grpSpPr>
        <p:sp>
          <p:nvSpPr>
            <p:cNvPr id="319" name="Google Shape;319;gf35bdafbb7_0_51"/>
            <p:cNvSpPr txBox="1"/>
            <p:nvPr/>
          </p:nvSpPr>
          <p:spPr>
            <a:xfrm>
              <a:off x="8078175" y="907825"/>
              <a:ext cx="3742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추진배경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20" name="Google Shape;320;gf35bdafbb7_0_51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1" i="0" lang="en-US" sz="6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gf35bdafbb7_0_51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f35bdafbb7_0_51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f35bdafbb7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3501538"/>
            <a:ext cx="18285725" cy="67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f35bdafbb7_0_28"/>
          <p:cNvSpPr txBox="1"/>
          <p:nvPr/>
        </p:nvSpPr>
        <p:spPr>
          <a:xfrm>
            <a:off x="4093650" y="2358525"/>
            <a:ext cx="1010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새로운 분류로 고객 탐색</a:t>
            </a:r>
            <a:endParaRPr b="0" i="0" sz="37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f35bdafbb7_0_28"/>
          <p:cNvSpPr txBox="1"/>
          <p:nvPr/>
        </p:nvSpPr>
        <p:spPr>
          <a:xfrm>
            <a:off x="1447500" y="7748013"/>
            <a:ext cx="153930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US" sz="2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(구매건수감소 품목) : </a:t>
            </a:r>
            <a:r>
              <a:rPr b="1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스포츠/레저, 교육/문화/사무용품, 가구/인테리어, 유아/아동용품, 가전, 명품, 보석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100" u="none" cap="none" strike="noStrike">
                <a:solidFill>
                  <a:schemeClr val="lt1"/>
                </a:solidFill>
                <a:highlight>
                  <a:srgbClr val="124080"/>
                </a:highlight>
                <a:latin typeface="Do Hyeon"/>
                <a:ea typeface="Do Hyeon"/>
                <a:cs typeface="Do Hyeon"/>
                <a:sym typeface="Do Hyeon"/>
              </a:rPr>
              <a:t>→ 12개 항목 중 7개 항목에서 구매건수 감소</a:t>
            </a:r>
            <a:endParaRPr b="0" i="0" sz="29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(구매금액감소 품목)  : </a:t>
            </a:r>
            <a:r>
              <a:rPr b="0" i="0" lang="en-US" sz="3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일상용품, 스포츠/레저, 교육/문화/사무용품, 가구/인테리어, 유아/아동용품, 가전, 명품, 보석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3100" u="none" cap="none" strike="noStrike">
                <a:solidFill>
                  <a:schemeClr val="lt1"/>
                </a:solidFill>
                <a:highlight>
                  <a:srgbClr val="124080"/>
                </a:highlight>
                <a:latin typeface="Do Hyeon"/>
                <a:ea typeface="Do Hyeon"/>
                <a:cs typeface="Do Hyeon"/>
                <a:sym typeface="Do Hyeon"/>
              </a:rPr>
              <a:t>→ 12개 항목 중 8개 항목에서 구매비용 감소</a:t>
            </a:r>
            <a:endParaRPr b="0" i="0" sz="3100" u="none" cap="none" strike="noStrike">
              <a:solidFill>
                <a:schemeClr val="lt1"/>
              </a:solidFill>
              <a:highlight>
                <a:srgbClr val="12408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30" name="Google Shape;330;gf35bdafbb7_0_28"/>
          <p:cNvGrpSpPr/>
          <p:nvPr/>
        </p:nvGrpSpPr>
        <p:grpSpPr>
          <a:xfrm flipH="1">
            <a:off x="903022" y="3714138"/>
            <a:ext cx="16479679" cy="4160037"/>
            <a:chOff x="903023" y="3485538"/>
            <a:chExt cx="16479679" cy="4160037"/>
          </a:xfrm>
        </p:grpSpPr>
        <p:sp>
          <p:nvSpPr>
            <p:cNvPr id="331" name="Google Shape;331;gf35bdafbb7_0_28"/>
            <p:cNvSpPr txBox="1"/>
            <p:nvPr/>
          </p:nvSpPr>
          <p:spPr>
            <a:xfrm>
              <a:off x="6664350" y="7091475"/>
              <a:ext cx="4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( x축 : 품목명, y축 : 고객수 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f35bdafbb7_0_28"/>
            <p:cNvSpPr txBox="1"/>
            <p:nvPr/>
          </p:nvSpPr>
          <p:spPr>
            <a:xfrm>
              <a:off x="1740125" y="3511738"/>
              <a:ext cx="591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분류별 상품구매금액 감소고객 누적 그래프</a:t>
              </a:r>
              <a:endParaRPr b="1" i="0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33" name="Google Shape;333;gf35bdafbb7_0_28"/>
            <p:cNvSpPr txBox="1"/>
            <p:nvPr/>
          </p:nvSpPr>
          <p:spPr>
            <a:xfrm>
              <a:off x="10487470" y="3485538"/>
              <a:ext cx="648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분류별 상품구매건수 감소고객 누적 그래프</a:t>
              </a:r>
              <a:endParaRPr b="1" i="0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334" name="Google Shape;334;gf35bdafbb7_0_28"/>
            <p:cNvGrpSpPr/>
            <p:nvPr/>
          </p:nvGrpSpPr>
          <p:grpSpPr>
            <a:xfrm>
              <a:off x="903023" y="4162299"/>
              <a:ext cx="7989606" cy="2982399"/>
              <a:chOff x="903023" y="4162299"/>
              <a:chExt cx="7989606" cy="2982399"/>
            </a:xfrm>
          </p:grpSpPr>
          <p:pic>
            <p:nvPicPr>
              <p:cNvPr id="335" name="Google Shape;335;gf35bdafbb7_0_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903023" y="4162299"/>
                <a:ext cx="7989606" cy="29823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6" name="Google Shape;336;gf35bdafbb7_0_28"/>
              <p:cNvGrpSpPr/>
              <p:nvPr/>
            </p:nvGrpSpPr>
            <p:grpSpPr>
              <a:xfrm>
                <a:off x="971330" y="4418650"/>
                <a:ext cx="7602275" cy="2436925"/>
                <a:chOff x="971330" y="4418650"/>
                <a:chExt cx="7602275" cy="2436925"/>
              </a:xfrm>
            </p:grpSpPr>
            <p:sp>
              <p:nvSpPr>
                <p:cNvPr id="337" name="Google Shape;337;gf35bdafbb7_0_28"/>
                <p:cNvSpPr/>
                <p:nvPr/>
              </p:nvSpPr>
              <p:spPr>
                <a:xfrm flipH="1">
                  <a:off x="8052505" y="5194925"/>
                  <a:ext cx="521100" cy="16605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gf35bdafbb7_0_28"/>
                <p:cNvSpPr/>
                <p:nvPr/>
              </p:nvSpPr>
              <p:spPr>
                <a:xfrm flipH="1">
                  <a:off x="8052505" y="4418650"/>
                  <a:ext cx="521100" cy="7764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gf35bdafbb7_0_28"/>
                <p:cNvSpPr/>
                <p:nvPr/>
              </p:nvSpPr>
              <p:spPr>
                <a:xfrm flipH="1">
                  <a:off x="7409580" y="4779125"/>
                  <a:ext cx="521100" cy="2076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gf35bdafbb7_0_28"/>
                <p:cNvSpPr/>
                <p:nvPr/>
              </p:nvSpPr>
              <p:spPr>
                <a:xfrm flipH="1">
                  <a:off x="6766655" y="4913950"/>
                  <a:ext cx="521100" cy="19416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gf35bdafbb7_0_28"/>
                <p:cNvSpPr/>
                <p:nvPr/>
              </p:nvSpPr>
              <p:spPr>
                <a:xfrm flipH="1">
                  <a:off x="6766655" y="4832975"/>
                  <a:ext cx="521100" cy="813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gf35bdafbb7_0_28"/>
                <p:cNvSpPr/>
                <p:nvPr/>
              </p:nvSpPr>
              <p:spPr>
                <a:xfrm flipH="1">
                  <a:off x="6120730" y="5174375"/>
                  <a:ext cx="524100" cy="16812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gf35bdafbb7_0_28"/>
                <p:cNvSpPr/>
                <p:nvPr/>
              </p:nvSpPr>
              <p:spPr>
                <a:xfrm flipH="1">
                  <a:off x="6120730" y="4699625"/>
                  <a:ext cx="524100" cy="4746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gf35bdafbb7_0_28"/>
                <p:cNvSpPr/>
                <p:nvPr/>
              </p:nvSpPr>
              <p:spPr>
                <a:xfrm flipH="1">
                  <a:off x="5480805" y="4779275"/>
                  <a:ext cx="521100" cy="2076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gf35bdafbb7_0_28"/>
                <p:cNvSpPr/>
                <p:nvPr/>
              </p:nvSpPr>
              <p:spPr>
                <a:xfrm flipH="1">
                  <a:off x="4837880" y="5442575"/>
                  <a:ext cx="521100" cy="14127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gf35bdafbb7_0_28"/>
                <p:cNvSpPr/>
                <p:nvPr/>
              </p:nvSpPr>
              <p:spPr>
                <a:xfrm flipH="1">
                  <a:off x="4837880" y="4861550"/>
                  <a:ext cx="521100" cy="5808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gf35bdafbb7_0_28"/>
                <p:cNvSpPr/>
                <p:nvPr/>
              </p:nvSpPr>
              <p:spPr>
                <a:xfrm flipH="1">
                  <a:off x="3555030" y="5553075"/>
                  <a:ext cx="521100" cy="1302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gf35bdafbb7_0_28"/>
                <p:cNvSpPr/>
                <p:nvPr/>
              </p:nvSpPr>
              <p:spPr>
                <a:xfrm flipH="1">
                  <a:off x="2909105" y="5676900"/>
                  <a:ext cx="521100" cy="11784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gf35bdafbb7_0_28"/>
                <p:cNvSpPr/>
                <p:nvPr/>
              </p:nvSpPr>
              <p:spPr>
                <a:xfrm flipH="1">
                  <a:off x="2263180" y="5634050"/>
                  <a:ext cx="521100" cy="1221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gf35bdafbb7_0_28"/>
                <p:cNvSpPr/>
                <p:nvPr/>
              </p:nvSpPr>
              <p:spPr>
                <a:xfrm flipH="1">
                  <a:off x="1617255" y="6229350"/>
                  <a:ext cx="521100" cy="6261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gf35bdafbb7_0_28"/>
                <p:cNvSpPr/>
                <p:nvPr/>
              </p:nvSpPr>
              <p:spPr>
                <a:xfrm flipH="1">
                  <a:off x="971330" y="6543675"/>
                  <a:ext cx="521100" cy="3117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gf35bdafbb7_0_28"/>
                <p:cNvSpPr/>
                <p:nvPr/>
              </p:nvSpPr>
              <p:spPr>
                <a:xfrm flipH="1">
                  <a:off x="4196455" y="5232800"/>
                  <a:ext cx="521100" cy="16227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3" name="Google Shape;353;gf35bdafbb7_0_28"/>
              <p:cNvSpPr/>
              <p:nvPr/>
            </p:nvSpPr>
            <p:spPr>
              <a:xfrm flipH="1">
                <a:off x="1307105" y="4781550"/>
                <a:ext cx="252000" cy="102300"/>
              </a:xfrm>
              <a:prstGeom prst="rect">
                <a:avLst/>
              </a:prstGeom>
              <a:solidFill>
                <a:srgbClr val="124080"/>
              </a:solidFill>
              <a:ln cap="flat" cmpd="sng" w="19050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gf35bdafbb7_0_28"/>
              <p:cNvSpPr/>
              <p:nvPr/>
            </p:nvSpPr>
            <p:spPr>
              <a:xfrm flipH="1">
                <a:off x="1307105" y="4591050"/>
                <a:ext cx="252000" cy="1023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gf35bdafbb7_0_28"/>
            <p:cNvGrpSpPr/>
            <p:nvPr/>
          </p:nvGrpSpPr>
          <p:grpSpPr>
            <a:xfrm>
              <a:off x="9393101" y="4162312"/>
              <a:ext cx="7989601" cy="2982388"/>
              <a:chOff x="9393101" y="4162312"/>
              <a:chExt cx="7989601" cy="2982388"/>
            </a:xfrm>
          </p:grpSpPr>
          <p:pic>
            <p:nvPicPr>
              <p:cNvPr id="356" name="Google Shape;356;gf35bdafbb7_0_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9393101" y="4162312"/>
                <a:ext cx="7989601" cy="29823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7" name="Google Shape;357;gf35bdafbb7_0_28"/>
              <p:cNvSpPr/>
              <p:nvPr/>
            </p:nvSpPr>
            <p:spPr>
              <a:xfrm flipH="1">
                <a:off x="16537427" y="5222900"/>
                <a:ext cx="521100" cy="16323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gf35bdafbb7_0_28"/>
              <p:cNvSpPr/>
              <p:nvPr/>
            </p:nvSpPr>
            <p:spPr>
              <a:xfrm flipH="1">
                <a:off x="15895627" y="5073425"/>
                <a:ext cx="521100" cy="17817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gf35bdafbb7_0_28"/>
              <p:cNvSpPr/>
              <p:nvPr/>
            </p:nvSpPr>
            <p:spPr>
              <a:xfrm flipH="1">
                <a:off x="13965502" y="4993900"/>
                <a:ext cx="521100" cy="18612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gf35bdafbb7_0_28"/>
              <p:cNvSpPr/>
              <p:nvPr/>
            </p:nvSpPr>
            <p:spPr>
              <a:xfrm flipH="1">
                <a:off x="13322277" y="5504925"/>
                <a:ext cx="521100" cy="13509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gf35bdafbb7_0_28"/>
              <p:cNvSpPr/>
              <p:nvPr/>
            </p:nvSpPr>
            <p:spPr>
              <a:xfrm flipH="1">
                <a:off x="15253852" y="4993900"/>
                <a:ext cx="521100" cy="18612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gf35bdafbb7_0_28"/>
              <p:cNvSpPr/>
              <p:nvPr/>
            </p:nvSpPr>
            <p:spPr>
              <a:xfrm flipH="1">
                <a:off x="14609677" y="5378825"/>
                <a:ext cx="521100" cy="14766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gf35bdafbb7_0_28"/>
              <p:cNvSpPr/>
              <p:nvPr/>
            </p:nvSpPr>
            <p:spPr>
              <a:xfrm flipH="1">
                <a:off x="9464026" y="6542775"/>
                <a:ext cx="521100" cy="3117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gf35bdafbb7_0_28"/>
              <p:cNvSpPr/>
              <p:nvPr/>
            </p:nvSpPr>
            <p:spPr>
              <a:xfrm flipH="1">
                <a:off x="11392676" y="5847825"/>
                <a:ext cx="521100" cy="10080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gf35bdafbb7_0_28"/>
              <p:cNvSpPr/>
              <p:nvPr/>
            </p:nvSpPr>
            <p:spPr>
              <a:xfrm flipH="1">
                <a:off x="10745651" y="5804950"/>
                <a:ext cx="521100" cy="10506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gf35bdafbb7_0_28"/>
              <p:cNvSpPr/>
              <p:nvPr/>
            </p:nvSpPr>
            <p:spPr>
              <a:xfrm flipH="1">
                <a:off x="12032076" y="5738275"/>
                <a:ext cx="521100" cy="11175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gf35bdafbb7_0_28"/>
              <p:cNvSpPr/>
              <p:nvPr/>
            </p:nvSpPr>
            <p:spPr>
              <a:xfrm flipH="1">
                <a:off x="12679077" y="5443025"/>
                <a:ext cx="521100" cy="14127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gf35bdafbb7_0_28"/>
              <p:cNvSpPr/>
              <p:nvPr/>
            </p:nvSpPr>
            <p:spPr>
              <a:xfrm flipH="1">
                <a:off x="16537427" y="4422500"/>
                <a:ext cx="521100" cy="8004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gf35bdafbb7_0_28"/>
              <p:cNvSpPr/>
              <p:nvPr/>
            </p:nvSpPr>
            <p:spPr>
              <a:xfrm flipH="1">
                <a:off x="10102451" y="6309263"/>
                <a:ext cx="521100" cy="5451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gf35bdafbb7_0_28"/>
              <p:cNvSpPr/>
              <p:nvPr/>
            </p:nvSpPr>
            <p:spPr>
              <a:xfrm flipH="1">
                <a:off x="15895627" y="4686625"/>
                <a:ext cx="521100" cy="3867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gf35bdafbb7_0_28"/>
              <p:cNvSpPr/>
              <p:nvPr/>
            </p:nvSpPr>
            <p:spPr>
              <a:xfrm flipH="1">
                <a:off x="15253852" y="4748925"/>
                <a:ext cx="521100" cy="2451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gf35bdafbb7_0_28"/>
              <p:cNvSpPr/>
              <p:nvPr/>
            </p:nvSpPr>
            <p:spPr>
              <a:xfrm flipH="1">
                <a:off x="9805800" y="4781550"/>
                <a:ext cx="252000" cy="102300"/>
              </a:xfrm>
              <a:prstGeom prst="rect">
                <a:avLst/>
              </a:prstGeom>
              <a:solidFill>
                <a:srgbClr val="124080"/>
              </a:solidFill>
              <a:ln cap="flat" cmpd="sng" w="19050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gf35bdafbb7_0_28"/>
              <p:cNvSpPr/>
              <p:nvPr/>
            </p:nvSpPr>
            <p:spPr>
              <a:xfrm flipH="1">
                <a:off x="9805800" y="4591050"/>
                <a:ext cx="252000" cy="1023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gf35bdafbb7_0_28"/>
              <p:cNvSpPr/>
              <p:nvPr/>
            </p:nvSpPr>
            <p:spPr>
              <a:xfrm flipH="1">
                <a:off x="14609677" y="4518650"/>
                <a:ext cx="521100" cy="8508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gf35bdafbb7_0_28"/>
              <p:cNvSpPr/>
              <p:nvPr/>
            </p:nvSpPr>
            <p:spPr>
              <a:xfrm flipH="1">
                <a:off x="13322277" y="4847262"/>
                <a:ext cx="521100" cy="6531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6" name="Google Shape;376;gf35bdafbb7_0_28"/>
          <p:cNvGrpSpPr/>
          <p:nvPr/>
        </p:nvGrpSpPr>
        <p:grpSpPr>
          <a:xfrm>
            <a:off x="6941925" y="907825"/>
            <a:ext cx="5031150" cy="1155300"/>
            <a:chOff x="6789525" y="907825"/>
            <a:chExt cx="5031150" cy="1155300"/>
          </a:xfrm>
        </p:grpSpPr>
        <p:sp>
          <p:nvSpPr>
            <p:cNvPr id="377" name="Google Shape;377;gf35bdafbb7_0_28"/>
            <p:cNvSpPr txBox="1"/>
            <p:nvPr/>
          </p:nvSpPr>
          <p:spPr>
            <a:xfrm>
              <a:off x="8078175" y="907825"/>
              <a:ext cx="3742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추진배경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78" name="Google Shape;378;gf35bdafbb7_0_28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1" i="0" lang="en-US" sz="6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gf35bdafbb7_0_28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f35bdafbb7_0_28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f90bf93215_4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3501538"/>
            <a:ext cx="18285725" cy="67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f90bf93215_4_7"/>
          <p:cNvSpPr txBox="1"/>
          <p:nvPr/>
        </p:nvSpPr>
        <p:spPr>
          <a:xfrm>
            <a:off x="4093650" y="2358525"/>
            <a:ext cx="1010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새로운 분류로 고객 탐색</a:t>
            </a:r>
            <a:endParaRPr b="0" i="0" sz="37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f90bf93215_4_7"/>
          <p:cNvSpPr txBox="1"/>
          <p:nvPr/>
        </p:nvSpPr>
        <p:spPr>
          <a:xfrm>
            <a:off x="1447500" y="7748013"/>
            <a:ext cx="153930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US" sz="2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(구매건수감소 품목) : </a:t>
            </a:r>
            <a:r>
              <a:rPr b="1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스포츠/레저, 교육/문화/사무용품, 가구/인테리어, 유아/아동용품, 가전, 명품, 보석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100" u="none" cap="none" strike="noStrike">
                <a:solidFill>
                  <a:schemeClr val="lt1"/>
                </a:solidFill>
                <a:highlight>
                  <a:srgbClr val="124080"/>
                </a:highlight>
                <a:latin typeface="Do Hyeon"/>
                <a:ea typeface="Do Hyeon"/>
                <a:cs typeface="Do Hyeon"/>
                <a:sym typeface="Do Hyeon"/>
              </a:rPr>
              <a:t>→ 12개 항목 중 7개 항목에서 구매건수 감소</a:t>
            </a:r>
            <a:endParaRPr b="0" i="0" sz="29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(구매금액감소 품목)  : </a:t>
            </a:r>
            <a:r>
              <a:rPr b="0" i="0" lang="en-US" sz="3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일상용품, 스포츠/레저, 교육/문화/사무용품, 가구/인테리어, 유아/아동용품, 가전, 명품, 보석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3100" u="none" cap="none" strike="noStrike">
                <a:solidFill>
                  <a:schemeClr val="lt1"/>
                </a:solidFill>
                <a:highlight>
                  <a:srgbClr val="124080"/>
                </a:highlight>
                <a:latin typeface="Do Hyeon"/>
                <a:ea typeface="Do Hyeon"/>
                <a:cs typeface="Do Hyeon"/>
                <a:sym typeface="Do Hyeon"/>
              </a:rPr>
              <a:t>→ 12개 항목 중 8개 항목에서 구매비용 감소</a:t>
            </a:r>
            <a:endParaRPr b="0" i="0" sz="3100" u="none" cap="none" strike="noStrike">
              <a:solidFill>
                <a:schemeClr val="lt1"/>
              </a:solidFill>
              <a:highlight>
                <a:srgbClr val="12408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88" name="Google Shape;388;gf90bf93215_4_7"/>
          <p:cNvGrpSpPr/>
          <p:nvPr/>
        </p:nvGrpSpPr>
        <p:grpSpPr>
          <a:xfrm flipH="1">
            <a:off x="903022" y="3714138"/>
            <a:ext cx="16479679" cy="4160037"/>
            <a:chOff x="903023" y="3485538"/>
            <a:chExt cx="16479679" cy="4160037"/>
          </a:xfrm>
        </p:grpSpPr>
        <p:sp>
          <p:nvSpPr>
            <p:cNvPr id="389" name="Google Shape;389;gf90bf93215_4_7"/>
            <p:cNvSpPr txBox="1"/>
            <p:nvPr/>
          </p:nvSpPr>
          <p:spPr>
            <a:xfrm>
              <a:off x="6664350" y="7091475"/>
              <a:ext cx="4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( x축 : 품목명, y축 : 고객수 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f90bf93215_4_7"/>
            <p:cNvSpPr txBox="1"/>
            <p:nvPr/>
          </p:nvSpPr>
          <p:spPr>
            <a:xfrm>
              <a:off x="1740125" y="3511738"/>
              <a:ext cx="591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분류별 상품구매금액 감소고객 누적 그래프</a:t>
              </a:r>
              <a:endParaRPr b="1" i="0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91" name="Google Shape;391;gf90bf93215_4_7"/>
            <p:cNvSpPr txBox="1"/>
            <p:nvPr/>
          </p:nvSpPr>
          <p:spPr>
            <a:xfrm>
              <a:off x="10487470" y="3485538"/>
              <a:ext cx="648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분류별 상품구매건수 감소고객 누적 그래프</a:t>
              </a:r>
              <a:endParaRPr b="1" i="0" sz="24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392" name="Google Shape;392;gf90bf93215_4_7"/>
            <p:cNvGrpSpPr/>
            <p:nvPr/>
          </p:nvGrpSpPr>
          <p:grpSpPr>
            <a:xfrm>
              <a:off x="903023" y="4162299"/>
              <a:ext cx="7989606" cy="2982399"/>
              <a:chOff x="903023" y="4162299"/>
              <a:chExt cx="7989606" cy="2982399"/>
            </a:xfrm>
          </p:grpSpPr>
          <p:pic>
            <p:nvPicPr>
              <p:cNvPr id="393" name="Google Shape;393;gf90bf93215_4_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903023" y="4162299"/>
                <a:ext cx="7989606" cy="29823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4" name="Google Shape;394;gf90bf93215_4_7"/>
              <p:cNvGrpSpPr/>
              <p:nvPr/>
            </p:nvGrpSpPr>
            <p:grpSpPr>
              <a:xfrm>
                <a:off x="971330" y="4418650"/>
                <a:ext cx="7602275" cy="2436925"/>
                <a:chOff x="971330" y="4418650"/>
                <a:chExt cx="7602275" cy="2436925"/>
              </a:xfrm>
            </p:grpSpPr>
            <p:sp>
              <p:nvSpPr>
                <p:cNvPr id="395" name="Google Shape;395;gf90bf93215_4_7"/>
                <p:cNvSpPr/>
                <p:nvPr/>
              </p:nvSpPr>
              <p:spPr>
                <a:xfrm flipH="1">
                  <a:off x="8052505" y="5194925"/>
                  <a:ext cx="521100" cy="16605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gf90bf93215_4_7"/>
                <p:cNvSpPr/>
                <p:nvPr/>
              </p:nvSpPr>
              <p:spPr>
                <a:xfrm flipH="1">
                  <a:off x="8052505" y="4418650"/>
                  <a:ext cx="521100" cy="7764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gf90bf93215_4_7"/>
                <p:cNvSpPr/>
                <p:nvPr/>
              </p:nvSpPr>
              <p:spPr>
                <a:xfrm flipH="1">
                  <a:off x="7409580" y="4779125"/>
                  <a:ext cx="521100" cy="2076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gf90bf93215_4_7"/>
                <p:cNvSpPr/>
                <p:nvPr/>
              </p:nvSpPr>
              <p:spPr>
                <a:xfrm flipH="1">
                  <a:off x="6766655" y="4913950"/>
                  <a:ext cx="521100" cy="19416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gf90bf93215_4_7"/>
                <p:cNvSpPr/>
                <p:nvPr/>
              </p:nvSpPr>
              <p:spPr>
                <a:xfrm flipH="1">
                  <a:off x="6766655" y="4832975"/>
                  <a:ext cx="521100" cy="813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gf90bf93215_4_7"/>
                <p:cNvSpPr/>
                <p:nvPr/>
              </p:nvSpPr>
              <p:spPr>
                <a:xfrm flipH="1">
                  <a:off x="6120730" y="5174375"/>
                  <a:ext cx="524100" cy="16812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gf90bf93215_4_7"/>
                <p:cNvSpPr/>
                <p:nvPr/>
              </p:nvSpPr>
              <p:spPr>
                <a:xfrm flipH="1">
                  <a:off x="6120730" y="4699625"/>
                  <a:ext cx="524100" cy="4746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gf90bf93215_4_7"/>
                <p:cNvSpPr/>
                <p:nvPr/>
              </p:nvSpPr>
              <p:spPr>
                <a:xfrm flipH="1">
                  <a:off x="5480805" y="4779275"/>
                  <a:ext cx="521100" cy="2076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gf90bf93215_4_7"/>
                <p:cNvSpPr/>
                <p:nvPr/>
              </p:nvSpPr>
              <p:spPr>
                <a:xfrm flipH="1">
                  <a:off x="4837880" y="5442575"/>
                  <a:ext cx="521100" cy="14127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gf90bf93215_4_7"/>
                <p:cNvSpPr/>
                <p:nvPr/>
              </p:nvSpPr>
              <p:spPr>
                <a:xfrm flipH="1">
                  <a:off x="4837880" y="4861550"/>
                  <a:ext cx="521100" cy="580800"/>
                </a:xfrm>
                <a:prstGeom prst="rec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9E9E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gf90bf93215_4_7"/>
                <p:cNvSpPr/>
                <p:nvPr/>
              </p:nvSpPr>
              <p:spPr>
                <a:xfrm flipH="1">
                  <a:off x="3555030" y="5553075"/>
                  <a:ext cx="521100" cy="1302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gf90bf93215_4_7"/>
                <p:cNvSpPr/>
                <p:nvPr/>
              </p:nvSpPr>
              <p:spPr>
                <a:xfrm flipH="1">
                  <a:off x="2909105" y="5676900"/>
                  <a:ext cx="521100" cy="11784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gf90bf93215_4_7"/>
                <p:cNvSpPr/>
                <p:nvPr/>
              </p:nvSpPr>
              <p:spPr>
                <a:xfrm flipH="1">
                  <a:off x="2263180" y="5634050"/>
                  <a:ext cx="521100" cy="12213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gf90bf93215_4_7"/>
                <p:cNvSpPr/>
                <p:nvPr/>
              </p:nvSpPr>
              <p:spPr>
                <a:xfrm flipH="1">
                  <a:off x="1617255" y="6229350"/>
                  <a:ext cx="521100" cy="6261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gf90bf93215_4_7"/>
                <p:cNvSpPr/>
                <p:nvPr/>
              </p:nvSpPr>
              <p:spPr>
                <a:xfrm flipH="1">
                  <a:off x="971330" y="6543675"/>
                  <a:ext cx="521100" cy="3117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gf90bf93215_4_7"/>
                <p:cNvSpPr/>
                <p:nvPr/>
              </p:nvSpPr>
              <p:spPr>
                <a:xfrm flipH="1">
                  <a:off x="4196455" y="5232800"/>
                  <a:ext cx="521100" cy="1622700"/>
                </a:xfrm>
                <a:prstGeom prst="rect">
                  <a:avLst/>
                </a:prstGeom>
                <a:solidFill>
                  <a:srgbClr val="124080"/>
                </a:solidFill>
                <a:ln cap="flat" cmpd="sng" w="9525">
                  <a:solidFill>
                    <a:srgbClr val="12408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1" name="Google Shape;411;gf90bf93215_4_7"/>
              <p:cNvSpPr/>
              <p:nvPr/>
            </p:nvSpPr>
            <p:spPr>
              <a:xfrm flipH="1">
                <a:off x="1307105" y="4781550"/>
                <a:ext cx="252000" cy="102300"/>
              </a:xfrm>
              <a:prstGeom prst="rect">
                <a:avLst/>
              </a:prstGeom>
              <a:solidFill>
                <a:srgbClr val="124080"/>
              </a:solidFill>
              <a:ln cap="flat" cmpd="sng" w="19050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gf90bf93215_4_7"/>
              <p:cNvSpPr/>
              <p:nvPr/>
            </p:nvSpPr>
            <p:spPr>
              <a:xfrm flipH="1">
                <a:off x="1307105" y="4591050"/>
                <a:ext cx="252000" cy="1023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f90bf93215_4_7"/>
            <p:cNvGrpSpPr/>
            <p:nvPr/>
          </p:nvGrpSpPr>
          <p:grpSpPr>
            <a:xfrm>
              <a:off x="9393101" y="4162312"/>
              <a:ext cx="7989601" cy="2982388"/>
              <a:chOff x="9393101" y="4162312"/>
              <a:chExt cx="7989601" cy="2982388"/>
            </a:xfrm>
          </p:grpSpPr>
          <p:pic>
            <p:nvPicPr>
              <p:cNvPr id="414" name="Google Shape;414;gf90bf93215_4_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9393101" y="4162312"/>
                <a:ext cx="7989601" cy="29823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" name="Google Shape;415;gf90bf93215_4_7"/>
              <p:cNvSpPr/>
              <p:nvPr/>
            </p:nvSpPr>
            <p:spPr>
              <a:xfrm flipH="1">
                <a:off x="16537427" y="5222900"/>
                <a:ext cx="521100" cy="16323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gf90bf93215_4_7"/>
              <p:cNvSpPr/>
              <p:nvPr/>
            </p:nvSpPr>
            <p:spPr>
              <a:xfrm flipH="1">
                <a:off x="15895627" y="5073425"/>
                <a:ext cx="521100" cy="17817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gf90bf93215_4_7"/>
              <p:cNvSpPr/>
              <p:nvPr/>
            </p:nvSpPr>
            <p:spPr>
              <a:xfrm flipH="1">
                <a:off x="13965502" y="4993900"/>
                <a:ext cx="521100" cy="18612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gf90bf93215_4_7"/>
              <p:cNvSpPr/>
              <p:nvPr/>
            </p:nvSpPr>
            <p:spPr>
              <a:xfrm flipH="1">
                <a:off x="13322277" y="5504925"/>
                <a:ext cx="521100" cy="13509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gf90bf93215_4_7"/>
              <p:cNvSpPr/>
              <p:nvPr/>
            </p:nvSpPr>
            <p:spPr>
              <a:xfrm flipH="1">
                <a:off x="15253852" y="4993900"/>
                <a:ext cx="521100" cy="18612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gf90bf93215_4_7"/>
              <p:cNvSpPr/>
              <p:nvPr/>
            </p:nvSpPr>
            <p:spPr>
              <a:xfrm flipH="1">
                <a:off x="14609677" y="5378825"/>
                <a:ext cx="521100" cy="14766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gf90bf93215_4_7"/>
              <p:cNvSpPr/>
              <p:nvPr/>
            </p:nvSpPr>
            <p:spPr>
              <a:xfrm flipH="1">
                <a:off x="9464026" y="6542775"/>
                <a:ext cx="521100" cy="3117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gf90bf93215_4_7"/>
              <p:cNvSpPr/>
              <p:nvPr/>
            </p:nvSpPr>
            <p:spPr>
              <a:xfrm flipH="1">
                <a:off x="11392676" y="5847825"/>
                <a:ext cx="521100" cy="10080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gf90bf93215_4_7"/>
              <p:cNvSpPr/>
              <p:nvPr/>
            </p:nvSpPr>
            <p:spPr>
              <a:xfrm flipH="1">
                <a:off x="10745651" y="5804950"/>
                <a:ext cx="521100" cy="10506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gf90bf93215_4_7"/>
              <p:cNvSpPr/>
              <p:nvPr/>
            </p:nvSpPr>
            <p:spPr>
              <a:xfrm flipH="1">
                <a:off x="12032076" y="5738275"/>
                <a:ext cx="521100" cy="11175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f90bf93215_4_7"/>
              <p:cNvSpPr/>
              <p:nvPr/>
            </p:nvSpPr>
            <p:spPr>
              <a:xfrm flipH="1">
                <a:off x="12679077" y="5443025"/>
                <a:ext cx="521100" cy="14127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f90bf93215_4_7"/>
              <p:cNvSpPr/>
              <p:nvPr/>
            </p:nvSpPr>
            <p:spPr>
              <a:xfrm flipH="1">
                <a:off x="16537427" y="4422500"/>
                <a:ext cx="521100" cy="8004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gf90bf93215_4_7"/>
              <p:cNvSpPr/>
              <p:nvPr/>
            </p:nvSpPr>
            <p:spPr>
              <a:xfrm flipH="1">
                <a:off x="10102451" y="6309263"/>
                <a:ext cx="521100" cy="545100"/>
              </a:xfrm>
              <a:prstGeom prst="rect">
                <a:avLst/>
              </a:prstGeom>
              <a:solidFill>
                <a:srgbClr val="124080"/>
              </a:solidFill>
              <a:ln cap="flat" cmpd="sng" w="9525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gf90bf93215_4_7"/>
              <p:cNvSpPr/>
              <p:nvPr/>
            </p:nvSpPr>
            <p:spPr>
              <a:xfrm flipH="1">
                <a:off x="15895627" y="4686625"/>
                <a:ext cx="521100" cy="3867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gf90bf93215_4_7"/>
              <p:cNvSpPr/>
              <p:nvPr/>
            </p:nvSpPr>
            <p:spPr>
              <a:xfrm flipH="1">
                <a:off x="15253852" y="4748925"/>
                <a:ext cx="521100" cy="2451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gf90bf93215_4_7"/>
              <p:cNvSpPr/>
              <p:nvPr/>
            </p:nvSpPr>
            <p:spPr>
              <a:xfrm flipH="1">
                <a:off x="9805800" y="4781550"/>
                <a:ext cx="252000" cy="102300"/>
              </a:xfrm>
              <a:prstGeom prst="rect">
                <a:avLst/>
              </a:prstGeom>
              <a:solidFill>
                <a:srgbClr val="124080"/>
              </a:solidFill>
              <a:ln cap="flat" cmpd="sng" w="19050">
                <a:solidFill>
                  <a:srgbClr val="12408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gf90bf93215_4_7"/>
              <p:cNvSpPr/>
              <p:nvPr/>
            </p:nvSpPr>
            <p:spPr>
              <a:xfrm flipH="1">
                <a:off x="9805800" y="4591050"/>
                <a:ext cx="252000" cy="102300"/>
              </a:xfrm>
              <a:prstGeom prst="rect">
                <a:avLst/>
              </a:prstGeom>
              <a:solidFill>
                <a:srgbClr val="9E9E9E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gf90bf93215_4_7"/>
              <p:cNvSpPr/>
              <p:nvPr/>
            </p:nvSpPr>
            <p:spPr>
              <a:xfrm flipH="1">
                <a:off x="14609677" y="4518650"/>
                <a:ext cx="521100" cy="8508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gf90bf93215_4_7"/>
              <p:cNvSpPr/>
              <p:nvPr/>
            </p:nvSpPr>
            <p:spPr>
              <a:xfrm flipH="1">
                <a:off x="13322277" y="4847262"/>
                <a:ext cx="521100" cy="653100"/>
              </a:xfrm>
              <a:prstGeom prst="rect">
                <a:avLst/>
              </a:prstGeom>
              <a:solidFill>
                <a:srgbClr val="9E9E9E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4" name="Google Shape;434;gf90bf93215_4_7"/>
          <p:cNvGrpSpPr/>
          <p:nvPr/>
        </p:nvGrpSpPr>
        <p:grpSpPr>
          <a:xfrm>
            <a:off x="6941925" y="907825"/>
            <a:ext cx="5031150" cy="1155300"/>
            <a:chOff x="6789525" y="907825"/>
            <a:chExt cx="5031150" cy="1155300"/>
          </a:xfrm>
        </p:grpSpPr>
        <p:sp>
          <p:nvSpPr>
            <p:cNvPr id="435" name="Google Shape;435;gf90bf93215_4_7"/>
            <p:cNvSpPr txBox="1"/>
            <p:nvPr/>
          </p:nvSpPr>
          <p:spPr>
            <a:xfrm>
              <a:off x="8078175" y="907825"/>
              <a:ext cx="3742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추진배경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36" name="Google Shape;436;gf90bf93215_4_7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1" i="0" lang="en-US" sz="6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gf90bf93215_4_7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f90bf93215_4_7"/>
          <p:cNvSpPr/>
          <p:nvPr/>
        </p:nvSpPr>
        <p:spPr>
          <a:xfrm>
            <a:off x="-1150" y="0"/>
            <a:ext cx="18288001" cy="10287000"/>
          </a:xfrm>
          <a:prstGeom prst="rect">
            <a:avLst/>
          </a:prstGeom>
          <a:solidFill>
            <a:srgbClr val="78787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highlight>
                <a:schemeClr val="dk2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9" name="Google Shape;439;gf90bf93215_4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3501538"/>
            <a:ext cx="18285725" cy="6788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gf90bf93215_4_7"/>
          <p:cNvGrpSpPr/>
          <p:nvPr/>
        </p:nvGrpSpPr>
        <p:grpSpPr>
          <a:xfrm>
            <a:off x="821700" y="3306288"/>
            <a:ext cx="16644600" cy="2864400"/>
            <a:chOff x="1021002" y="3306288"/>
            <a:chExt cx="16644600" cy="2864400"/>
          </a:xfrm>
        </p:grpSpPr>
        <p:sp>
          <p:nvSpPr>
            <p:cNvPr id="441" name="Google Shape;441;gf90bf93215_4_7"/>
            <p:cNvSpPr/>
            <p:nvPr/>
          </p:nvSpPr>
          <p:spPr>
            <a:xfrm>
              <a:off x="1021002" y="3306288"/>
              <a:ext cx="16644600" cy="2864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f90bf93215_4_7"/>
            <p:cNvSpPr txBox="1"/>
            <p:nvPr/>
          </p:nvSpPr>
          <p:spPr>
            <a:xfrm>
              <a:off x="3582102" y="4145838"/>
              <a:ext cx="115224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65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구매 감소 고객을 예측해보고자 함</a:t>
              </a:r>
              <a:endParaRPr b="0" i="0" sz="65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43" name="Google Shape;443;gf90bf93215_4_7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f8f5572ad0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6191" y="2914286"/>
            <a:ext cx="4809524" cy="4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f8f5572ad0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14286"/>
            <a:ext cx="4895238" cy="4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f8f5572ad0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5238" y="2914286"/>
            <a:ext cx="8609524" cy="4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f8f5572ad0_1_6"/>
          <p:cNvSpPr txBox="1"/>
          <p:nvPr/>
        </p:nvSpPr>
        <p:spPr>
          <a:xfrm>
            <a:off x="1977300" y="4535059"/>
            <a:ext cx="143334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02 분석 과제화</a:t>
            </a:r>
            <a:endParaRPr b="0" i="0" sz="2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2" name="Google Shape;452;gf8f5572ad0_1_6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f8f5572ad0_1_6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f35bdafbb7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5238"/>
            <a:ext cx="18285715" cy="47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f35bdafbb7_0_219"/>
          <p:cNvSpPr/>
          <p:nvPr/>
        </p:nvSpPr>
        <p:spPr>
          <a:xfrm>
            <a:off x="1695450" y="3219425"/>
            <a:ext cx="15340799" cy="6172200"/>
          </a:xfrm>
          <a:prstGeom prst="roundRect">
            <a:avLst>
              <a:gd fmla="val 19842" name="adj"/>
            </a:avLst>
          </a:prstGeom>
          <a:solidFill>
            <a:srgbClr val="F3F3F3"/>
          </a:solidFill>
          <a:ln cap="flat" cmpd="sng" w="9525">
            <a:solidFill>
              <a:srgbClr val="FCF9F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100000" dist="133350">
              <a:srgbClr val="59595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f35bdafbb7_0_219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gf35bdafbb7_0_219"/>
          <p:cNvGrpSpPr/>
          <p:nvPr/>
        </p:nvGrpSpPr>
        <p:grpSpPr>
          <a:xfrm>
            <a:off x="2327288" y="4069625"/>
            <a:ext cx="6360379" cy="4244073"/>
            <a:chOff x="1702340" y="2543186"/>
            <a:chExt cx="5348452" cy="3179796"/>
          </a:xfrm>
        </p:grpSpPr>
        <p:sp>
          <p:nvSpPr>
            <p:cNvPr id="462" name="Google Shape;462;gf35bdafbb7_0_219"/>
            <p:cNvSpPr txBox="1"/>
            <p:nvPr/>
          </p:nvSpPr>
          <p:spPr>
            <a:xfrm>
              <a:off x="3708321" y="2543186"/>
              <a:ext cx="14124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증감률 =</a:t>
              </a:r>
              <a:endParaRPr b="0" i="0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gf35bdafbb7_0_219"/>
            <p:cNvGrpSpPr/>
            <p:nvPr/>
          </p:nvGrpSpPr>
          <p:grpSpPr>
            <a:xfrm>
              <a:off x="1702340" y="3226214"/>
              <a:ext cx="5348452" cy="2496768"/>
              <a:chOff x="5571839" y="2599294"/>
              <a:chExt cx="8739300" cy="4079686"/>
            </a:xfrm>
          </p:grpSpPr>
          <p:cxnSp>
            <p:nvCxnSpPr>
              <p:cNvPr id="464" name="Google Shape;464;gf35bdafbb7_0_219"/>
              <p:cNvCxnSpPr/>
              <p:nvPr/>
            </p:nvCxnSpPr>
            <p:spPr>
              <a:xfrm>
                <a:off x="7094349" y="3442266"/>
                <a:ext cx="5176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5" name="Google Shape;465;gf35bdafbb7_0_219"/>
              <p:cNvSpPr txBox="1"/>
              <p:nvPr/>
            </p:nvSpPr>
            <p:spPr>
              <a:xfrm>
                <a:off x="7674968" y="3599326"/>
                <a:ext cx="42525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5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고객별 1분기총구매금액</a:t>
                </a:r>
                <a:endParaRPr b="0" i="0" sz="25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gf35bdafbb7_0_219"/>
              <p:cNvSpPr txBox="1"/>
              <p:nvPr/>
            </p:nvSpPr>
            <p:spPr>
              <a:xfrm>
                <a:off x="6900259" y="4844358"/>
                <a:ext cx="60825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5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( 3분기 총매출액 - 1분기 총매출액) </a:t>
                </a:r>
                <a:endParaRPr b="0" i="0" sz="25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cxnSp>
            <p:nvCxnSpPr>
              <p:cNvPr id="467" name="Google Shape;467;gf35bdafbb7_0_219"/>
              <p:cNvCxnSpPr/>
              <p:nvPr/>
            </p:nvCxnSpPr>
            <p:spPr>
              <a:xfrm>
                <a:off x="7301614" y="5761667"/>
                <a:ext cx="4999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8" name="Google Shape;468;gf35bdafbb7_0_219"/>
              <p:cNvSpPr txBox="1"/>
              <p:nvPr/>
            </p:nvSpPr>
            <p:spPr>
              <a:xfrm>
                <a:off x="8552948" y="5981780"/>
                <a:ext cx="27771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5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1분기 총매출액</a:t>
                </a:r>
                <a:endParaRPr b="0" i="0" sz="25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9" name="Google Shape;469;gf35bdafbb7_0_219"/>
              <p:cNvCxnSpPr/>
              <p:nvPr/>
            </p:nvCxnSpPr>
            <p:spPr>
              <a:xfrm flipH="1" rot="10800000">
                <a:off x="6097305" y="4558875"/>
                <a:ext cx="7688400" cy="393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70" name="Google Shape;470;gf35bdafbb7_0_219"/>
              <p:cNvSpPr txBox="1"/>
              <p:nvPr/>
            </p:nvSpPr>
            <p:spPr>
              <a:xfrm>
                <a:off x="5571839" y="2599294"/>
                <a:ext cx="8739300" cy="6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5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(고객별 3분기 총구매금액 - 고객별 1분기 총구매금액) </a:t>
                </a:r>
                <a:endParaRPr b="0" i="0" sz="25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grpSp>
        <p:nvGrpSpPr>
          <p:cNvPr id="471" name="Google Shape;471;gf35bdafbb7_0_219"/>
          <p:cNvGrpSpPr/>
          <p:nvPr/>
        </p:nvGrpSpPr>
        <p:grpSpPr>
          <a:xfrm>
            <a:off x="10239225" y="3661500"/>
            <a:ext cx="6067443" cy="1988866"/>
            <a:chOff x="10696425" y="3356700"/>
            <a:chExt cx="6067443" cy="1988866"/>
          </a:xfrm>
        </p:grpSpPr>
        <p:sp>
          <p:nvSpPr>
            <p:cNvPr id="472" name="Google Shape;472;gf35bdafbb7_0_219"/>
            <p:cNvSpPr txBox="1"/>
            <p:nvPr/>
          </p:nvSpPr>
          <p:spPr>
            <a:xfrm>
              <a:off x="10801368" y="4155916"/>
              <a:ext cx="59625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구매 감소고객 :  증감비 &lt; 1   → 1</a:t>
              </a:r>
              <a:endParaRPr b="0" i="0" sz="3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73" name="Google Shape;473;gf35bdafbb7_0_219"/>
            <p:cNvSpPr txBox="1"/>
            <p:nvPr/>
          </p:nvSpPr>
          <p:spPr>
            <a:xfrm>
              <a:off x="15313327" y="3356700"/>
              <a:ext cx="1218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highlight>
                    <a:srgbClr val="124080"/>
                  </a:highlight>
                  <a:latin typeface="Do Hyeon"/>
                  <a:ea typeface="Do Hyeon"/>
                  <a:cs typeface="Do Hyeon"/>
                  <a:sym typeface="Do Hyeon"/>
                </a:rPr>
                <a:t> Target</a:t>
              </a:r>
              <a:r>
                <a:rPr b="0" i="0" lang="en-US" sz="2500" u="none" cap="none" strike="noStrike">
                  <a:solidFill>
                    <a:srgbClr val="124080"/>
                  </a:solidFill>
                  <a:highlight>
                    <a:srgbClr val="124080"/>
                  </a:highlight>
                  <a:latin typeface="Do Hyeon"/>
                  <a:ea typeface="Do Hyeon"/>
                  <a:cs typeface="Do Hyeon"/>
                  <a:sym typeface="Do Hyeon"/>
                </a:rPr>
                <a:t>_</a:t>
              </a:r>
              <a:r>
                <a:rPr b="0" i="0" lang="en-US" sz="2500" u="none" cap="none" strike="noStrike">
                  <a:solidFill>
                    <a:schemeClr val="lt1"/>
                  </a:solidFill>
                  <a:highlight>
                    <a:srgbClr val="124080"/>
                  </a:highlight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endParaRPr b="0" i="0" sz="3400" u="none" cap="none" strike="noStrike">
                <a:solidFill>
                  <a:schemeClr val="lt1"/>
                </a:solidFill>
                <a:highlight>
                  <a:srgbClr val="124080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74" name="Google Shape;474;gf35bdafbb7_0_219"/>
            <p:cNvSpPr txBox="1"/>
            <p:nvPr/>
          </p:nvSpPr>
          <p:spPr>
            <a:xfrm>
              <a:off x="10696425" y="3691200"/>
              <a:ext cx="32853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( 1분기를 기준으로 )</a:t>
              </a:r>
              <a:endParaRPr b="0" i="0" sz="30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endParaRPr b="0" i="0" sz="30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75" name="Google Shape;475;gf35bdafbb7_0_219"/>
            <p:cNvSpPr txBox="1"/>
            <p:nvPr/>
          </p:nvSpPr>
          <p:spPr>
            <a:xfrm>
              <a:off x="10696425" y="4822366"/>
              <a:ext cx="3683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＊ 감소고객이 아닌 경우 0</a:t>
              </a:r>
              <a:endParaRPr b="0" i="0" sz="22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76" name="Google Shape;476;gf35bdafbb7_0_219"/>
          <p:cNvSpPr txBox="1"/>
          <p:nvPr/>
        </p:nvSpPr>
        <p:spPr>
          <a:xfrm>
            <a:off x="10612175" y="7152313"/>
            <a:ext cx="51651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Y(타겟) 구매감소고객</a:t>
            </a:r>
            <a:endParaRPr b="0" i="0" sz="39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(감소 : 1, 증가 : 0)</a:t>
            </a:r>
            <a:endParaRPr b="0" i="0" sz="39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77" name="Google Shape;477;gf35bdafbb7_0_219"/>
          <p:cNvCxnSpPr/>
          <p:nvPr/>
        </p:nvCxnSpPr>
        <p:spPr>
          <a:xfrm>
            <a:off x="9397850" y="4239563"/>
            <a:ext cx="0" cy="4056600"/>
          </a:xfrm>
          <a:prstGeom prst="straightConnector1">
            <a:avLst/>
          </a:prstGeom>
          <a:noFill/>
          <a:ln cap="flat" cmpd="sng" w="19050">
            <a:solidFill>
              <a:srgbClr val="12408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8" name="Google Shape;478;gf35bdafbb7_0_219"/>
          <p:cNvSpPr txBox="1"/>
          <p:nvPr/>
        </p:nvSpPr>
        <p:spPr>
          <a:xfrm>
            <a:off x="2969296" y="1922962"/>
            <a:ext cx="12857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79" name="Google Shape;479;gf35bdafbb7_0_219"/>
          <p:cNvGrpSpPr/>
          <p:nvPr/>
        </p:nvGrpSpPr>
        <p:grpSpPr>
          <a:xfrm>
            <a:off x="11130403" y="5873838"/>
            <a:ext cx="4812363" cy="1092855"/>
            <a:chOff x="419875" y="7762325"/>
            <a:chExt cx="4323777" cy="981900"/>
          </a:xfrm>
        </p:grpSpPr>
        <p:sp>
          <p:nvSpPr>
            <p:cNvPr id="480" name="Google Shape;480;gf35bdafbb7_0_219"/>
            <p:cNvSpPr/>
            <p:nvPr/>
          </p:nvSpPr>
          <p:spPr>
            <a:xfrm>
              <a:off x="419875" y="7765625"/>
              <a:ext cx="3898800" cy="978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1" name="Google Shape;481;gf35bdafbb7_0_219"/>
            <p:cNvGrpSpPr/>
            <p:nvPr/>
          </p:nvGrpSpPr>
          <p:grpSpPr>
            <a:xfrm>
              <a:off x="548750" y="7762325"/>
              <a:ext cx="4194902" cy="935100"/>
              <a:chOff x="12320200" y="7372425"/>
              <a:chExt cx="4194902" cy="935100"/>
            </a:xfrm>
          </p:grpSpPr>
          <p:grpSp>
            <p:nvGrpSpPr>
              <p:cNvPr id="482" name="Google Shape;482;gf35bdafbb7_0_219"/>
              <p:cNvGrpSpPr/>
              <p:nvPr/>
            </p:nvGrpSpPr>
            <p:grpSpPr>
              <a:xfrm>
                <a:off x="12320200" y="7372425"/>
                <a:ext cx="4194902" cy="935100"/>
                <a:chOff x="12725475" y="7338450"/>
                <a:chExt cx="4194902" cy="935100"/>
              </a:xfrm>
            </p:grpSpPr>
            <p:grpSp>
              <p:nvGrpSpPr>
                <p:cNvPr id="483" name="Google Shape;483;gf35bdafbb7_0_219"/>
                <p:cNvGrpSpPr/>
                <p:nvPr/>
              </p:nvGrpSpPr>
              <p:grpSpPr>
                <a:xfrm>
                  <a:off x="12725477" y="7338450"/>
                  <a:ext cx="4194900" cy="935100"/>
                  <a:chOff x="13405102" y="8541325"/>
                  <a:chExt cx="4194900" cy="935100"/>
                </a:xfrm>
              </p:grpSpPr>
              <p:sp>
                <p:nvSpPr>
                  <p:cNvPr id="484" name="Google Shape;484;gf35bdafbb7_0_219"/>
                  <p:cNvSpPr txBox="1"/>
                  <p:nvPr/>
                </p:nvSpPr>
                <p:spPr>
                  <a:xfrm>
                    <a:off x="13405102" y="8541325"/>
                    <a:ext cx="4194900" cy="44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rPr>
                      <a:t>고객별 구매 총금액의 증감률</a:t>
                    </a:r>
                    <a:endParaRPr b="0" i="0" sz="20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endParaRPr>
                  </a:p>
                </p:txBody>
              </p:sp>
              <p:sp>
                <p:nvSpPr>
                  <p:cNvPr id="485" name="Google Shape;485;gf35bdafbb7_0_219"/>
                  <p:cNvSpPr txBox="1"/>
                  <p:nvPr/>
                </p:nvSpPr>
                <p:spPr>
                  <a:xfrm>
                    <a:off x="13811425" y="9033925"/>
                    <a:ext cx="2158800" cy="44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rPr>
                      <a:t>전체 매출의 증감률</a:t>
                    </a:r>
                    <a:endParaRPr b="0" i="0" sz="1000" u="none" cap="none" strike="noStrike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486" name="Google Shape;486;gf35bdafbb7_0_219"/>
                <p:cNvCxnSpPr/>
                <p:nvPr/>
              </p:nvCxnSpPr>
              <p:spPr>
                <a:xfrm flipH="1" rot="10800000">
                  <a:off x="12725475" y="7813950"/>
                  <a:ext cx="2546700" cy="171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1F49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487" name="Google Shape;487;gf35bdafbb7_0_219"/>
              <p:cNvSpPr txBox="1"/>
              <p:nvPr/>
            </p:nvSpPr>
            <p:spPr>
              <a:xfrm>
                <a:off x="15072475" y="7480275"/>
                <a:ext cx="10047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800"/>
                  <a:buFont typeface="Arial"/>
                  <a:buNone/>
                </a:pPr>
                <a:r>
                  <a:rPr b="0" i="0" lang="en-US" sz="38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&lt; 1</a:t>
                </a:r>
                <a:r>
                  <a:rPr b="0" i="0" lang="en-US" sz="38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 </a:t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8" name="Google Shape;488;gf35bdafbb7_0_219"/>
          <p:cNvGrpSpPr/>
          <p:nvPr/>
        </p:nvGrpSpPr>
        <p:grpSpPr>
          <a:xfrm>
            <a:off x="4338771" y="907825"/>
            <a:ext cx="9610458" cy="1155300"/>
            <a:chOff x="6408525" y="831625"/>
            <a:chExt cx="9610458" cy="1155300"/>
          </a:xfrm>
        </p:grpSpPr>
        <p:sp>
          <p:nvSpPr>
            <p:cNvPr id="489" name="Google Shape;489;gf35bdafbb7_0_219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90" name="Google Shape;490;gf35bdafbb7_0_219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f35bdafbb7_0_219"/>
            <p:cNvSpPr txBox="1"/>
            <p:nvPr/>
          </p:nvSpPr>
          <p:spPr>
            <a:xfrm>
              <a:off x="11757783" y="1153456"/>
              <a:ext cx="4261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변수 및 데이터셋 설정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92" name="Google Shape;492;gf35bdafbb7_0_219"/>
          <p:cNvSpPr txBox="1"/>
          <p:nvPr/>
        </p:nvSpPr>
        <p:spPr>
          <a:xfrm>
            <a:off x="4183700" y="1970438"/>
            <a:ext cx="1010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Do Hyeon"/>
              <a:buChar char="-"/>
            </a:pPr>
            <a:r>
              <a:rPr b="1" i="0" lang="en-US" sz="3500" u="none" cap="none" strike="noStrike">
                <a:solidFill>
                  <a:srgbClr val="1F4C85"/>
                </a:solidFill>
                <a:latin typeface="Do Hyeon"/>
                <a:ea typeface="Do Hyeon"/>
                <a:cs typeface="Do Hyeon"/>
                <a:sym typeface="Do Hyeon"/>
              </a:rPr>
              <a:t>종속변수 설정 </a:t>
            </a:r>
            <a:r>
              <a:rPr b="1" i="0" lang="en-US" sz="3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endParaRPr b="1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f35bdafbb7_0_219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f90bf93215_2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5238"/>
            <a:ext cx="18285715" cy="47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f90bf93215_2_104"/>
          <p:cNvSpPr/>
          <p:nvPr/>
        </p:nvSpPr>
        <p:spPr>
          <a:xfrm>
            <a:off x="2838450" y="3295625"/>
            <a:ext cx="13087501" cy="6172200"/>
          </a:xfrm>
          <a:prstGeom prst="roundRect">
            <a:avLst>
              <a:gd fmla="val 19842" name="adj"/>
            </a:avLst>
          </a:prstGeom>
          <a:solidFill>
            <a:srgbClr val="F3F3F3"/>
          </a:solidFill>
          <a:ln cap="flat" cmpd="sng" w="9525">
            <a:solidFill>
              <a:srgbClr val="FCF9F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100000" dist="133350">
              <a:srgbClr val="595959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f90bf93215_2_104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gf90bf93215_2_104"/>
          <p:cNvGrpSpPr/>
          <p:nvPr/>
        </p:nvGrpSpPr>
        <p:grpSpPr>
          <a:xfrm>
            <a:off x="4191643" y="3790860"/>
            <a:ext cx="11144053" cy="5543716"/>
            <a:chOff x="9621875" y="3734050"/>
            <a:chExt cx="5059500" cy="4549250"/>
          </a:xfrm>
        </p:grpSpPr>
        <p:sp>
          <p:nvSpPr>
            <p:cNvPr id="502" name="Google Shape;502;gf90bf93215_2_104"/>
            <p:cNvSpPr txBox="1"/>
            <p:nvPr/>
          </p:nvSpPr>
          <p:spPr>
            <a:xfrm>
              <a:off x="9621875" y="3734050"/>
              <a:ext cx="29016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44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Do Hyeon"/>
                <a:buAutoNum type="arabicParenR"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고객별 집계</a:t>
              </a:r>
              <a:endParaRPr b="1" i="0" sz="34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03" name="Google Shape;503;gf90bf93215_2_104"/>
            <p:cNvSpPr txBox="1"/>
            <p:nvPr/>
          </p:nvSpPr>
          <p:spPr>
            <a:xfrm>
              <a:off x="9621875" y="5185625"/>
              <a:ext cx="43035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38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Do Hyeon"/>
                <a:buAutoNum type="arabicParenR" startAt="2"/>
              </a:pPr>
              <a:r>
                <a:rPr b="0" i="0" lang="en-US" sz="33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고객 집계항목 등급 나누기</a:t>
              </a:r>
              <a:endParaRPr b="1" i="0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04" name="Google Shape;504;gf90bf93215_2_104"/>
            <p:cNvSpPr txBox="1"/>
            <p:nvPr/>
          </p:nvSpPr>
          <p:spPr>
            <a:xfrm>
              <a:off x="9950025" y="5639356"/>
              <a:ext cx="47313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-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사분위수에 따라 4등급으로 부여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505" name="Google Shape;505;gf90bf93215_2_104"/>
            <p:cNvGrpSpPr/>
            <p:nvPr/>
          </p:nvGrpSpPr>
          <p:grpSpPr>
            <a:xfrm>
              <a:off x="10165043" y="5972500"/>
              <a:ext cx="3580500" cy="831000"/>
              <a:chOff x="10165043" y="6353500"/>
              <a:chExt cx="3580500" cy="831000"/>
            </a:xfrm>
          </p:grpSpPr>
          <p:grpSp>
            <p:nvGrpSpPr>
              <p:cNvPr id="506" name="Google Shape;506;gf90bf93215_2_104"/>
              <p:cNvGrpSpPr/>
              <p:nvPr/>
            </p:nvGrpSpPr>
            <p:grpSpPr>
              <a:xfrm>
                <a:off x="10165043" y="6427698"/>
                <a:ext cx="3580500" cy="650243"/>
                <a:chOff x="1825068" y="7614723"/>
                <a:chExt cx="3580500" cy="650243"/>
              </a:xfrm>
            </p:grpSpPr>
            <p:sp>
              <p:nvSpPr>
                <p:cNvPr id="507" name="Google Shape;507;gf90bf93215_2_104"/>
                <p:cNvSpPr/>
                <p:nvPr/>
              </p:nvSpPr>
              <p:spPr>
                <a:xfrm>
                  <a:off x="1825068" y="7645166"/>
                  <a:ext cx="3580500" cy="6198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gf90bf93215_2_104"/>
                <p:cNvSpPr txBox="1"/>
                <p:nvPr/>
              </p:nvSpPr>
              <p:spPr>
                <a:xfrm>
                  <a:off x="1887717" y="7614723"/>
                  <a:ext cx="756000" cy="61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Arial"/>
                    <a:buNone/>
                  </a:pPr>
                  <a:r>
                    <a:rPr b="0" i="0" lang="en-US" sz="2100" u="none" cap="none" strike="noStrike">
                      <a:solidFill>
                        <a:schemeClr val="lt1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1등급 </a:t>
                  </a:r>
                  <a:endParaRPr b="0" i="0" sz="21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Arial"/>
                    <a:buNone/>
                  </a:pPr>
                  <a:r>
                    <a:rPr b="0" i="0" lang="en-US" sz="2100" u="none" cap="none" strike="noStrike">
                      <a:solidFill>
                        <a:schemeClr val="lt1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25%</a:t>
                  </a:r>
                  <a:endParaRPr b="0" i="0" sz="21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  <a:p>
                  <a:pPr indent="0" lvl="0" marL="45720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Arial"/>
                    <a:buNone/>
                  </a:pPr>
                  <a:r>
                    <a:t/>
                  </a:r>
                  <a:endParaRPr b="0" i="0" sz="21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</p:txBody>
            </p:sp>
          </p:grpSp>
          <p:cxnSp>
            <p:nvCxnSpPr>
              <p:cNvPr id="509" name="Google Shape;509;gf90bf93215_2_104"/>
              <p:cNvCxnSpPr/>
              <p:nvPr/>
            </p:nvCxnSpPr>
            <p:spPr>
              <a:xfrm>
                <a:off x="11067551" y="6353500"/>
                <a:ext cx="0" cy="831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gf90bf93215_2_104"/>
              <p:cNvCxnSpPr/>
              <p:nvPr/>
            </p:nvCxnSpPr>
            <p:spPr>
              <a:xfrm>
                <a:off x="12009684" y="6353500"/>
                <a:ext cx="0" cy="831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gf90bf93215_2_104"/>
              <p:cNvCxnSpPr/>
              <p:nvPr/>
            </p:nvCxnSpPr>
            <p:spPr>
              <a:xfrm>
                <a:off x="12882626" y="6353500"/>
                <a:ext cx="0" cy="831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2" name="Google Shape;512;gf90bf93215_2_104"/>
              <p:cNvSpPr txBox="1"/>
              <p:nvPr/>
            </p:nvSpPr>
            <p:spPr>
              <a:xfrm>
                <a:off x="11177925" y="6427698"/>
                <a:ext cx="7560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0" i="0" lang="en-US" sz="2100" u="none" cap="none" strike="noStrike">
                    <a:solidFill>
                      <a:srgbClr val="F3F3F3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2등급 </a:t>
                </a:r>
                <a:endParaRPr b="0" i="0" sz="2100" u="none" cap="none" strike="noStrike">
                  <a:solidFill>
                    <a:srgbClr val="F3F3F3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0" i="0" lang="en-US" sz="2100" u="none" cap="none" strike="noStrike">
                    <a:solidFill>
                      <a:srgbClr val="F3F3F3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50%</a:t>
                </a:r>
                <a:endParaRPr b="0" i="0" sz="2100" u="none" cap="none" strike="noStrike">
                  <a:solidFill>
                    <a:srgbClr val="F3F3F3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4572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3F3F3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513" name="Google Shape;513;gf90bf93215_2_104"/>
              <p:cNvSpPr txBox="1"/>
              <p:nvPr/>
            </p:nvSpPr>
            <p:spPr>
              <a:xfrm>
                <a:off x="12085449" y="6427698"/>
                <a:ext cx="7560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0" i="0" lang="en-US" sz="2100" u="none" cap="none" strike="noStrike">
                    <a:solidFill>
                      <a:srgbClr val="EFEFE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3등급 </a:t>
                </a:r>
                <a:endParaRPr b="0" i="0" sz="2100" u="none" cap="none" strike="noStrike">
                  <a:solidFill>
                    <a:srgbClr val="EFEFE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b="0" i="0" lang="en-US" sz="2100" u="none" cap="none" strike="noStrike">
                    <a:solidFill>
                      <a:srgbClr val="EFEFE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75%</a:t>
                </a:r>
                <a:endParaRPr b="0" i="0" sz="2100" u="none" cap="none" strike="noStrike">
                  <a:solidFill>
                    <a:srgbClr val="EFEFE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4572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514" name="Google Shape;514;gf90bf93215_2_104"/>
              <p:cNvSpPr txBox="1"/>
              <p:nvPr/>
            </p:nvSpPr>
            <p:spPr>
              <a:xfrm>
                <a:off x="12953236" y="6414845"/>
                <a:ext cx="756000" cy="61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Arial"/>
                  <a:buNone/>
                </a:pPr>
                <a:r>
                  <a:rPr b="0" i="0" lang="en-US" sz="2100" u="none" cap="none" strike="noStrike">
                    <a:solidFill>
                      <a:srgbClr val="EFEFE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4등급 </a:t>
                </a:r>
                <a:endParaRPr b="0" i="0" sz="2100" u="none" cap="none" strike="noStrike">
                  <a:solidFill>
                    <a:srgbClr val="EFEFE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Arial"/>
                  <a:buNone/>
                </a:pPr>
                <a:r>
                  <a:rPr b="0" i="0" lang="en-US" sz="2100" u="none" cap="none" strike="noStrike">
                    <a:solidFill>
                      <a:srgbClr val="EFEFE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100%</a:t>
                </a:r>
                <a:endParaRPr b="0" i="0" sz="2100" u="none" cap="none" strike="noStrike">
                  <a:solidFill>
                    <a:srgbClr val="EFEFE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4572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Arial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666666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4572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D9D9D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sp>
          <p:nvSpPr>
            <p:cNvPr id="515" name="Google Shape;515;gf90bf93215_2_104"/>
            <p:cNvSpPr txBox="1"/>
            <p:nvPr/>
          </p:nvSpPr>
          <p:spPr>
            <a:xfrm>
              <a:off x="9950025" y="7329000"/>
              <a:ext cx="4731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-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반기별 변동지수 -&gt; abs (absolute value sum, 변동 폭)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-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총 변동(증감) 지수 -&gt; Net 계산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16" name="Google Shape;516;gf90bf93215_2_104"/>
            <p:cNvSpPr txBox="1"/>
            <p:nvPr/>
          </p:nvSpPr>
          <p:spPr>
            <a:xfrm>
              <a:off x="9621875" y="6882075"/>
              <a:ext cx="50595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38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Do Hyeon"/>
                <a:buAutoNum type="arabicParenR" startAt="3"/>
              </a:pPr>
              <a:r>
                <a:rPr b="0" i="0" lang="en-US" sz="33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등급 간의 변동 계산하여 지수 산출</a:t>
              </a:r>
              <a:endParaRPr b="1" i="0" sz="33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517" name="Google Shape;517;gf90bf93215_2_104"/>
          <p:cNvGraphicFramePr/>
          <p:nvPr/>
        </p:nvGraphicFramePr>
        <p:xfrm>
          <a:off x="4427275" y="453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2548450"/>
                <a:gridCol w="2548450"/>
                <a:gridCol w="2548450"/>
                <a:gridCol w="25484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1,2,3,4분기별</a:t>
                      </a:r>
                      <a:endParaRPr sz="20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새분류별</a:t>
                      </a:r>
                      <a:endParaRPr sz="20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삼분류별</a:t>
                      </a:r>
                      <a:endParaRPr sz="20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A,B,C,D 제휴사별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396200">
                <a:tc gridSpan="4"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총구매금액 및 총구매 갯수 ABS, NET</a:t>
                      </a:r>
                      <a:endParaRPr sz="20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518" name="Google Shape;518;gf90bf93215_2_104"/>
          <p:cNvGrpSpPr/>
          <p:nvPr/>
        </p:nvGrpSpPr>
        <p:grpSpPr>
          <a:xfrm>
            <a:off x="4338771" y="907825"/>
            <a:ext cx="9610458" cy="1155300"/>
            <a:chOff x="6408525" y="831625"/>
            <a:chExt cx="9610458" cy="1155300"/>
          </a:xfrm>
        </p:grpSpPr>
        <p:sp>
          <p:nvSpPr>
            <p:cNvPr id="519" name="Google Shape;519;gf90bf93215_2_104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20" name="Google Shape;520;gf90bf93215_2_104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f90bf93215_2_104"/>
            <p:cNvSpPr txBox="1"/>
            <p:nvPr/>
          </p:nvSpPr>
          <p:spPr>
            <a:xfrm>
              <a:off x="11757783" y="1153456"/>
              <a:ext cx="4261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변수 및 데이터셋 설정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22" name="Google Shape;522;gf90bf93215_2_104"/>
          <p:cNvSpPr txBox="1"/>
          <p:nvPr/>
        </p:nvSpPr>
        <p:spPr>
          <a:xfrm>
            <a:off x="4183700" y="1970438"/>
            <a:ext cx="1010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Do Hyeon"/>
              <a:buChar char="-"/>
            </a:pPr>
            <a:r>
              <a:rPr b="1" i="0" lang="en-US" sz="3500" u="none" cap="none" strike="noStrike">
                <a:solidFill>
                  <a:srgbClr val="1F4C85"/>
                </a:solidFill>
                <a:latin typeface="Do Hyeon"/>
                <a:ea typeface="Do Hyeon"/>
                <a:cs typeface="Do Hyeon"/>
                <a:sym typeface="Do Hyeon"/>
              </a:rPr>
              <a:t>변동변수 산출 </a:t>
            </a:r>
            <a:r>
              <a:rPr b="1" i="0" lang="en-US" sz="3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endParaRPr b="1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f90bf93215_2_104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gf90bf93215_2_104"/>
          <p:cNvGrpSpPr/>
          <p:nvPr/>
        </p:nvGrpSpPr>
        <p:grpSpPr>
          <a:xfrm>
            <a:off x="13609688" y="6124693"/>
            <a:ext cx="2021100" cy="1322519"/>
            <a:chOff x="13609688" y="6124693"/>
            <a:chExt cx="2021100" cy="1322519"/>
          </a:xfrm>
        </p:grpSpPr>
        <p:pic>
          <p:nvPicPr>
            <p:cNvPr id="525" name="Google Shape;525;gf90bf93215_2_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609688" y="6124693"/>
              <a:ext cx="2021100" cy="1322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gf90bf93215_2_104"/>
            <p:cNvSpPr/>
            <p:nvPr/>
          </p:nvSpPr>
          <p:spPr>
            <a:xfrm>
              <a:off x="13904325" y="6471588"/>
              <a:ext cx="139500" cy="842700"/>
            </a:xfrm>
            <a:prstGeom prst="rect">
              <a:avLst/>
            </a:prstGeom>
            <a:solidFill>
              <a:srgbClr val="124080"/>
            </a:solidFill>
            <a:ln cap="flat" cmpd="sng" w="19050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f90bf93215_2_104"/>
            <p:cNvSpPr/>
            <p:nvPr/>
          </p:nvSpPr>
          <p:spPr>
            <a:xfrm>
              <a:off x="14394250" y="6471588"/>
              <a:ext cx="139500" cy="842700"/>
            </a:xfrm>
            <a:prstGeom prst="rect">
              <a:avLst/>
            </a:prstGeom>
            <a:solidFill>
              <a:srgbClr val="124080"/>
            </a:solidFill>
            <a:ln cap="flat" cmpd="sng" w="19050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f90bf93215_2_104"/>
            <p:cNvSpPr/>
            <p:nvPr/>
          </p:nvSpPr>
          <p:spPr>
            <a:xfrm>
              <a:off x="14884138" y="6434875"/>
              <a:ext cx="139500" cy="879300"/>
            </a:xfrm>
            <a:prstGeom prst="rect">
              <a:avLst/>
            </a:prstGeom>
            <a:solidFill>
              <a:srgbClr val="124080"/>
            </a:solidFill>
            <a:ln cap="flat" cmpd="sng" w="19050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f90bf93215_2_104"/>
            <p:cNvSpPr/>
            <p:nvPr/>
          </p:nvSpPr>
          <p:spPr>
            <a:xfrm>
              <a:off x="15366700" y="6338988"/>
              <a:ext cx="139500" cy="975300"/>
            </a:xfrm>
            <a:prstGeom prst="rect">
              <a:avLst/>
            </a:prstGeom>
            <a:solidFill>
              <a:srgbClr val="124080"/>
            </a:solidFill>
            <a:ln cap="flat" cmpd="sng" w="19050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5238"/>
            <a:ext cx="18285713" cy="47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497" y="1543010"/>
            <a:ext cx="9163428" cy="83309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6"/>
          <p:cNvGrpSpPr/>
          <p:nvPr/>
        </p:nvGrpSpPr>
        <p:grpSpPr>
          <a:xfrm>
            <a:off x="-478975" y="1689089"/>
            <a:ext cx="9163429" cy="7527943"/>
            <a:chOff x="-726639" y="1463837"/>
            <a:chExt cx="7619048" cy="7619048"/>
          </a:xfrm>
        </p:grpSpPr>
        <p:pic>
          <p:nvPicPr>
            <p:cNvPr id="537" name="Google Shape;53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726639" y="1463837"/>
              <a:ext cx="7619048" cy="761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5150" y="3285722"/>
              <a:ext cx="3809512" cy="49359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9" name="Google Shape;53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3199" y="3489073"/>
            <a:ext cx="4581699" cy="48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24097" y="1689032"/>
            <a:ext cx="9163428" cy="833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31198" y="3489075"/>
            <a:ext cx="4581724" cy="4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"/>
          <p:cNvSpPr txBox="1"/>
          <p:nvPr/>
        </p:nvSpPr>
        <p:spPr>
          <a:xfrm>
            <a:off x="2296600" y="4835700"/>
            <a:ext cx="32754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성별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(여성 : 1, 남성 : 0)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연령대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구매시간대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멤버십 여부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3" name="Google Shape;543;p6"/>
          <p:cNvSpPr txBox="1"/>
          <p:nvPr/>
        </p:nvSpPr>
        <p:spPr>
          <a:xfrm>
            <a:off x="2814926" y="3842050"/>
            <a:ext cx="27834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363535"/>
                </a:solidFill>
                <a:latin typeface="Do Hyeon"/>
                <a:ea typeface="Do Hyeon"/>
                <a:cs typeface="Do Hyeon"/>
                <a:sym typeface="Do Hyeon"/>
              </a:rPr>
              <a:t>고객 특성 변수</a:t>
            </a:r>
            <a:endParaRPr b="0" i="0" sz="3800" u="none" cap="none" strike="noStrike">
              <a:solidFill>
                <a:srgbClr val="36353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4" name="Google Shape;544;p6"/>
          <p:cNvSpPr txBox="1"/>
          <p:nvPr/>
        </p:nvSpPr>
        <p:spPr>
          <a:xfrm>
            <a:off x="7935025" y="3842050"/>
            <a:ext cx="33612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363535"/>
                </a:solidFill>
                <a:latin typeface="Do Hyeon"/>
                <a:ea typeface="Do Hyeon"/>
                <a:cs typeface="Do Hyeon"/>
                <a:sym typeface="Do Hyeon"/>
              </a:rPr>
              <a:t>변동폭(ABS) 변수</a:t>
            </a:r>
            <a:endParaRPr b="0" i="0" sz="3800" u="none" cap="none" strike="noStrike">
              <a:solidFill>
                <a:srgbClr val="36353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5" name="Google Shape;545;p6"/>
          <p:cNvSpPr txBox="1"/>
          <p:nvPr/>
        </p:nvSpPr>
        <p:spPr>
          <a:xfrm>
            <a:off x="13436127" y="3842050"/>
            <a:ext cx="27834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363535"/>
                </a:solidFill>
                <a:latin typeface="Do Hyeon"/>
                <a:ea typeface="Do Hyeon"/>
                <a:cs typeface="Do Hyeon"/>
                <a:sym typeface="Do Hyeon"/>
              </a:rPr>
              <a:t>변동 Net 변수</a:t>
            </a:r>
            <a:endParaRPr b="0" i="0" sz="3800" u="none" cap="none" strike="noStrike">
              <a:solidFill>
                <a:srgbClr val="36353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6" name="Google Shape;546;p6"/>
          <p:cNvSpPr txBox="1"/>
          <p:nvPr/>
        </p:nvSpPr>
        <p:spPr>
          <a:xfrm>
            <a:off x="7208125" y="4835700"/>
            <a:ext cx="42372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반기별 총 구매금액 변동폭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제휴사별 구매금액 변동폭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상품분류별 구매금액 변동폭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상품금액대분류별 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구매금액 변동폭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7" name="Google Shape;547;p6"/>
          <p:cNvSpPr txBox="1"/>
          <p:nvPr/>
        </p:nvSpPr>
        <p:spPr>
          <a:xfrm>
            <a:off x="12455874" y="4835700"/>
            <a:ext cx="39819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반기별 총 구매금액 증감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제휴사별 구매금액 증감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상품분류별 구매금액 증감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Do Hyeon"/>
              <a:buChar char="●"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상품금액대분류별 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구매금액 증감</a:t>
            </a:r>
            <a:endParaRPr b="0" i="0" sz="2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8" name="Google Shape;548;p6"/>
          <p:cNvSpPr txBox="1"/>
          <p:nvPr/>
        </p:nvSpPr>
        <p:spPr>
          <a:xfrm>
            <a:off x="4183700" y="1970438"/>
            <a:ext cx="1010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Do Hyeon"/>
              <a:buChar char="-"/>
            </a:pPr>
            <a:r>
              <a:rPr b="1" i="0" lang="en-US" sz="3500" u="none" cap="none" strike="noStrike">
                <a:solidFill>
                  <a:srgbClr val="1F4C85"/>
                </a:solidFill>
                <a:latin typeface="Do Hyeon"/>
                <a:ea typeface="Do Hyeon"/>
                <a:cs typeface="Do Hyeon"/>
                <a:sym typeface="Do Hyeon"/>
              </a:rPr>
              <a:t>독립변수 선정 </a:t>
            </a:r>
            <a:r>
              <a:rPr b="1" i="0" lang="en-US" sz="3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endParaRPr b="1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 txBox="1"/>
          <p:nvPr/>
        </p:nvSpPr>
        <p:spPr>
          <a:xfrm>
            <a:off x="3321600" y="8557600"/>
            <a:ext cx="117972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8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다중공선성, 변수중요도를 고려하여</a:t>
            </a:r>
            <a:endParaRPr b="0" i="0" sz="38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8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전체 96개의 변수중에 </a:t>
            </a:r>
            <a:r>
              <a:rPr b="0" i="0" lang="en-US" sz="48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40개</a:t>
            </a:r>
            <a:r>
              <a:rPr b="0" i="0" lang="en-US" sz="38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를 분석변수로 선정</a:t>
            </a:r>
            <a:endParaRPr b="0" i="0" sz="58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0" name="Google Shape;550;p6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>
            <a:off x="2082900" y="3842050"/>
            <a:ext cx="732000" cy="659100"/>
          </a:xfrm>
          <a:prstGeom prst="ellipse">
            <a:avLst/>
          </a:prstGeom>
          <a:solidFill>
            <a:srgbClr val="1F4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endParaRPr b="1" i="0" sz="41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2" name="Google Shape;552;p6"/>
          <p:cNvSpPr/>
          <p:nvPr/>
        </p:nvSpPr>
        <p:spPr>
          <a:xfrm>
            <a:off x="7216613" y="3842050"/>
            <a:ext cx="732000" cy="659100"/>
          </a:xfrm>
          <a:prstGeom prst="ellipse">
            <a:avLst/>
          </a:prstGeom>
          <a:solidFill>
            <a:srgbClr val="1F4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b="1" i="0" sz="41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3" name="Google Shape;553;p6"/>
          <p:cNvSpPr/>
          <p:nvPr/>
        </p:nvSpPr>
        <p:spPr>
          <a:xfrm>
            <a:off x="12730875" y="3795400"/>
            <a:ext cx="732000" cy="659100"/>
          </a:xfrm>
          <a:prstGeom prst="ellipse">
            <a:avLst/>
          </a:prstGeom>
          <a:solidFill>
            <a:srgbClr val="1F4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b="1" i="0" sz="41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54" name="Google Shape;554;p6"/>
          <p:cNvGrpSpPr/>
          <p:nvPr/>
        </p:nvGrpSpPr>
        <p:grpSpPr>
          <a:xfrm>
            <a:off x="4338771" y="907825"/>
            <a:ext cx="9610458" cy="1155300"/>
            <a:chOff x="6408525" y="831625"/>
            <a:chExt cx="9610458" cy="1155300"/>
          </a:xfrm>
        </p:grpSpPr>
        <p:sp>
          <p:nvSpPr>
            <p:cNvPr id="555" name="Google Shape;555;p6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"/>
            <p:cNvSpPr txBox="1"/>
            <p:nvPr/>
          </p:nvSpPr>
          <p:spPr>
            <a:xfrm>
              <a:off x="11757783" y="1153456"/>
              <a:ext cx="4261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변수 및 데이터셋 설정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58" name="Google Shape;558;p6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f35bdafbb7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1713"/>
            <a:ext cx="761905" cy="67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f35bdafbb7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3809" y="3201713"/>
            <a:ext cx="761905" cy="6721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gf35bdafbb7_0_100"/>
          <p:cNvGrpSpPr/>
          <p:nvPr/>
        </p:nvGrpSpPr>
        <p:grpSpPr>
          <a:xfrm>
            <a:off x="995725" y="2975525"/>
            <a:ext cx="3288900" cy="2602975"/>
            <a:chOff x="690925" y="2518325"/>
            <a:chExt cx="3288900" cy="2602975"/>
          </a:xfrm>
        </p:grpSpPr>
        <p:pic>
          <p:nvPicPr>
            <p:cNvPr id="566" name="Google Shape;566;gf35bdafbb7_0_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461" y="321160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gf35bdafbb7_0_100"/>
            <p:cNvSpPr txBox="1"/>
            <p:nvPr/>
          </p:nvSpPr>
          <p:spPr>
            <a:xfrm>
              <a:off x="926893" y="2518325"/>
              <a:ext cx="27645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466399"/>
                  </a:solidFill>
                  <a:latin typeface="Do Hyeon"/>
                  <a:ea typeface="Do Hyeon"/>
                  <a:cs typeface="Do Hyeon"/>
                  <a:sym typeface="Do Hyeon"/>
                </a:rPr>
                <a:t>DecisionTree</a:t>
              </a:r>
              <a:endParaRPr b="0" i="0" sz="3300" u="none" cap="none" strike="noStrike">
                <a:solidFill>
                  <a:srgbClr val="46639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68" name="Google Shape;568;gf35bdafbb7_0_100"/>
            <p:cNvSpPr txBox="1"/>
            <p:nvPr/>
          </p:nvSpPr>
          <p:spPr>
            <a:xfrm>
              <a:off x="690925" y="3352800"/>
              <a:ext cx="3288900" cy="17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Accuracy : 0.6853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Precision : 0.6976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Recall : 0.7164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F1 score : 0.7069</a:t>
              </a:r>
              <a:endParaRPr b="0" i="0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569" name="Google Shape;569;gf35bdafbb7_0_100"/>
          <p:cNvGrpSpPr/>
          <p:nvPr/>
        </p:nvGrpSpPr>
        <p:grpSpPr>
          <a:xfrm>
            <a:off x="4390321" y="2975525"/>
            <a:ext cx="3133333" cy="2602975"/>
            <a:chOff x="4159893" y="2518325"/>
            <a:chExt cx="3133333" cy="2602975"/>
          </a:xfrm>
        </p:grpSpPr>
        <p:pic>
          <p:nvPicPr>
            <p:cNvPr id="570" name="Google Shape;570;gf35bdafbb7_0_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59893" y="321160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gf35bdafbb7_0_100"/>
            <p:cNvSpPr txBox="1"/>
            <p:nvPr/>
          </p:nvSpPr>
          <p:spPr>
            <a:xfrm>
              <a:off x="4796259" y="2518325"/>
              <a:ext cx="18606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466399"/>
                  </a:solidFill>
                  <a:latin typeface="Do Hyeon"/>
                  <a:ea typeface="Do Hyeon"/>
                  <a:cs typeface="Do Hyeon"/>
                  <a:sym typeface="Do Hyeon"/>
                </a:rPr>
                <a:t>LightGBM</a:t>
              </a:r>
              <a:endParaRPr b="0" i="0" sz="3300" u="none" cap="none" strike="noStrike">
                <a:solidFill>
                  <a:srgbClr val="46639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72" name="Google Shape;572;gf35bdafbb7_0_100"/>
            <p:cNvSpPr txBox="1"/>
            <p:nvPr/>
          </p:nvSpPr>
          <p:spPr>
            <a:xfrm>
              <a:off x="4246400" y="3352800"/>
              <a:ext cx="3000000" cy="17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Accuracy : 0.7052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Precision: 0.7312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Recall : 0.7013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F1 score : 0.7159</a:t>
              </a:r>
              <a:endParaRPr b="0" i="0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573" name="Google Shape;573;gf35bdafbb7_0_100"/>
          <p:cNvGrpSpPr/>
          <p:nvPr/>
        </p:nvGrpSpPr>
        <p:grpSpPr>
          <a:xfrm>
            <a:off x="7629349" y="2975525"/>
            <a:ext cx="3133333" cy="2602975"/>
            <a:chOff x="7577324" y="2518325"/>
            <a:chExt cx="3133333" cy="2602975"/>
          </a:xfrm>
        </p:grpSpPr>
        <p:pic>
          <p:nvPicPr>
            <p:cNvPr id="574" name="Google Shape;574;gf35bdafbb7_0_1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77324" y="321160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gf35bdafbb7_0_100"/>
            <p:cNvSpPr txBox="1"/>
            <p:nvPr/>
          </p:nvSpPr>
          <p:spPr>
            <a:xfrm>
              <a:off x="7577325" y="2518325"/>
              <a:ext cx="3133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RandomForest</a:t>
              </a:r>
              <a:endParaRPr b="0" i="0" sz="33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76" name="Google Shape;576;gf35bdafbb7_0_100"/>
            <p:cNvSpPr txBox="1"/>
            <p:nvPr/>
          </p:nvSpPr>
          <p:spPr>
            <a:xfrm>
              <a:off x="7665375" y="3352800"/>
              <a:ext cx="3000000" cy="17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Accuracy : 0.7137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Precision: 0.7353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Recall : 0.7180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F1 score : 0.7265</a:t>
              </a:r>
              <a:endParaRPr b="0" i="0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577" name="Google Shape;577;gf35bdafbb7_0_100"/>
          <p:cNvGrpSpPr/>
          <p:nvPr/>
        </p:nvGrpSpPr>
        <p:grpSpPr>
          <a:xfrm>
            <a:off x="10868378" y="2975525"/>
            <a:ext cx="3133333" cy="2602975"/>
            <a:chOff x="10994756" y="2518325"/>
            <a:chExt cx="3133333" cy="2602975"/>
          </a:xfrm>
        </p:grpSpPr>
        <p:pic>
          <p:nvPicPr>
            <p:cNvPr id="578" name="Google Shape;578;gf35bdafbb7_0_10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994756" y="321160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gf35bdafbb7_0_100"/>
            <p:cNvSpPr txBox="1"/>
            <p:nvPr/>
          </p:nvSpPr>
          <p:spPr>
            <a:xfrm>
              <a:off x="11550876" y="2518325"/>
              <a:ext cx="20211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466399"/>
                  </a:solidFill>
                  <a:latin typeface="Do Hyeon"/>
                  <a:ea typeface="Do Hyeon"/>
                  <a:cs typeface="Do Hyeon"/>
                  <a:sym typeface="Do Hyeon"/>
                </a:rPr>
                <a:t>XGBoost</a:t>
              </a:r>
              <a:endParaRPr b="0" i="0" sz="3300" u="none" cap="none" strike="noStrike">
                <a:solidFill>
                  <a:srgbClr val="46639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80" name="Google Shape;580;gf35bdafbb7_0_100"/>
            <p:cNvSpPr txBox="1"/>
            <p:nvPr/>
          </p:nvSpPr>
          <p:spPr>
            <a:xfrm>
              <a:off x="11084350" y="3352800"/>
              <a:ext cx="3000000" cy="17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Accuracy : 0.6932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Precision: 0.7118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Recall : 0.7071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F1 score : 0.7094</a:t>
              </a:r>
              <a:endParaRPr b="0" i="0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581" name="Google Shape;581;gf35bdafbb7_0_100"/>
          <p:cNvGrpSpPr/>
          <p:nvPr/>
        </p:nvGrpSpPr>
        <p:grpSpPr>
          <a:xfrm>
            <a:off x="14107406" y="2975525"/>
            <a:ext cx="3133333" cy="2602975"/>
            <a:chOff x="14412206" y="2518325"/>
            <a:chExt cx="3133333" cy="2602975"/>
          </a:xfrm>
        </p:grpSpPr>
        <p:pic>
          <p:nvPicPr>
            <p:cNvPr id="582" name="Google Shape;582;gf35bdafbb7_0_1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412206" y="321160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gf35bdafbb7_0_100"/>
            <p:cNvSpPr txBox="1"/>
            <p:nvPr/>
          </p:nvSpPr>
          <p:spPr>
            <a:xfrm>
              <a:off x="14968339" y="2518325"/>
              <a:ext cx="20211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0" i="0" lang="en-US" sz="3300" u="none" cap="none" strike="noStrike">
                  <a:solidFill>
                    <a:srgbClr val="466399"/>
                  </a:solidFill>
                  <a:latin typeface="Do Hyeon"/>
                  <a:ea typeface="Do Hyeon"/>
                  <a:cs typeface="Do Hyeon"/>
                  <a:sym typeface="Do Hyeon"/>
                </a:rPr>
                <a:t>catBoost</a:t>
              </a:r>
              <a:endParaRPr b="0" i="0" sz="3300" u="none" cap="none" strike="noStrike">
                <a:solidFill>
                  <a:srgbClr val="46639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84" name="Google Shape;584;gf35bdafbb7_0_100"/>
            <p:cNvSpPr txBox="1"/>
            <p:nvPr/>
          </p:nvSpPr>
          <p:spPr>
            <a:xfrm>
              <a:off x="14503325" y="3352800"/>
              <a:ext cx="3000000" cy="17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Accuracy : 0.7084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Precision: 0.7289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Recall: 0.7158</a:t>
              </a:r>
              <a:endParaRPr b="0" i="0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6195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100"/>
                <a:buFont typeface="Do Hyeon"/>
                <a:buChar char="❏"/>
              </a:pPr>
              <a:r>
                <a:rPr b="0" i="0" lang="en-US" sz="21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F1 score : 0.7223</a:t>
              </a:r>
              <a:endParaRPr b="0" i="0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85" name="Google Shape;585;gf35bdafbb7_0_10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f35bdafbb7_0_100"/>
          <p:cNvSpPr txBox="1"/>
          <p:nvPr/>
        </p:nvSpPr>
        <p:spPr>
          <a:xfrm>
            <a:off x="7658550" y="5599400"/>
            <a:ext cx="3288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구매증감지수 중요도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:</a:t>
            </a:r>
            <a:r>
              <a:rPr b="1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편의품</a:t>
            </a: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 &gt; 선매품 &gt; 전문품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뷴기 sum_net 의 중요도가 1순위이며ㅡ 제휴사별 구매금액 변수로는 A &gt; B &gt; C &gt; D 순서임.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구매횟수보다 구매비용에 관련된 변수의 중요도가 전체적으로 모두 높음.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상품 관점에서 식품, 의류/잡화 관련변수의 중요도가 높음.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7" name="Google Shape;587;gf35bdafbb7_0_100"/>
          <p:cNvSpPr txBox="1"/>
          <p:nvPr/>
        </p:nvSpPr>
        <p:spPr>
          <a:xfrm>
            <a:off x="4312538" y="5675600"/>
            <a:ext cx="3288900" cy="3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편의품</a:t>
            </a: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 구매금액 Net이 중요도 1순위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전체 구매건수, 구매금액 Net 중요도 상위권에 존재.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 뷰티, 가전, 가구/인테리어, 스포츠/레저 구매건수 Net 으로 중요도 상위권.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명품, 편의품, 선매품 구매금액 변동폭이 중요도 하위권에 존재함.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8" name="Google Shape;588;gf35bdafbb7_0_100"/>
          <p:cNvSpPr txBox="1"/>
          <p:nvPr/>
        </p:nvSpPr>
        <p:spPr>
          <a:xfrm>
            <a:off x="995713" y="5675600"/>
            <a:ext cx="32889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구매증감지수 중요도 : 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1순위 - 편의품</a:t>
            </a:r>
            <a:r>
              <a:rPr b="1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비중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2순위 - 선매품 비중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분기 sum_net이 중요도 1순위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상품 관점에서 뷰티, 스포츠/레저, 가구/인테리어, 가전 구매건수 Net으로 중요도 상위권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9" name="Google Shape;589;gf35bdafbb7_0_100"/>
          <p:cNvSpPr txBox="1"/>
          <p:nvPr/>
        </p:nvSpPr>
        <p:spPr>
          <a:xfrm>
            <a:off x="10790575" y="5675600"/>
            <a:ext cx="3288900" cy="3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구매증감지수 중요도 :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1순위 - </a:t>
            </a:r>
            <a:r>
              <a:rPr b="0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편의품</a:t>
            </a: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 비중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2순위 - 선매품 비중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(둘의 차이는 크지 않고 다른 피처와는 큰 차이가 나타남)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상품관점에서 봤을때, 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일상용품 sum_net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스포츠/레저</a:t>
            </a:r>
            <a:r>
              <a:rPr b="1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sum_net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가전 count_net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등이 중요도가 높음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90" name="Google Shape;590;gf35bdafbb7_0_100"/>
          <p:cNvSpPr txBox="1"/>
          <p:nvPr/>
        </p:nvSpPr>
        <p:spPr>
          <a:xfrm>
            <a:off x="14029625" y="5675600"/>
            <a:ext cx="32889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편의품 </a:t>
            </a: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비중이 중요도 1순위 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분기sum_net이 중요도 2순위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전반적으로 net에대한 항목의 중요도가 높음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B-&gt;A사 순으로 변수 중요도가 높음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1900"/>
              <a:buFont typeface="Do Hyeon"/>
              <a:buChar char="-"/>
            </a:pPr>
            <a:r>
              <a:rPr b="0" i="0" lang="en-US" sz="19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12가지로 나뉜 새분류보다 삼불류에 대한 변수의 중요도가 높음</a:t>
            </a:r>
            <a:endParaRPr b="0" i="0" sz="19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91" name="Google Shape;591;gf35bdafbb7_0_100"/>
          <p:cNvSpPr txBox="1"/>
          <p:nvPr/>
        </p:nvSpPr>
        <p:spPr>
          <a:xfrm>
            <a:off x="3924000" y="1868150"/>
            <a:ext cx="10744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구매감소 고객 예측모델 탐색</a:t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(혼동행렬 평가 지표(Accuracy, Precision, Recall, F1 score)</a:t>
            </a:r>
            <a:endParaRPr b="0" i="0" sz="22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92" name="Google Shape;592;gf35bdafbb7_0_100"/>
          <p:cNvGrpSpPr/>
          <p:nvPr/>
        </p:nvGrpSpPr>
        <p:grpSpPr>
          <a:xfrm>
            <a:off x="4645823" y="907825"/>
            <a:ext cx="8996355" cy="1155300"/>
            <a:chOff x="6408525" y="831625"/>
            <a:chExt cx="8996355" cy="1155300"/>
          </a:xfrm>
        </p:grpSpPr>
        <p:sp>
          <p:nvSpPr>
            <p:cNvPr id="593" name="Google Shape;593;gf35bdafbb7_0_100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94" name="Google Shape;594;gf35bdafbb7_0_100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f35bdafbb7_0_100"/>
            <p:cNvSpPr txBox="1"/>
            <p:nvPr/>
          </p:nvSpPr>
          <p:spPr>
            <a:xfrm>
              <a:off x="11757780" y="1153450"/>
              <a:ext cx="3647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분석 모델링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96" name="Google Shape;596;gf35bdafbb7_0_10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5"/>
          <p:cNvGrpSpPr/>
          <p:nvPr/>
        </p:nvGrpSpPr>
        <p:grpSpPr>
          <a:xfrm>
            <a:off x="0" y="3201713"/>
            <a:ext cx="18285714" cy="6721691"/>
            <a:chOff x="0" y="3496784"/>
            <a:chExt cx="18285714" cy="5157440"/>
          </a:xfrm>
        </p:grpSpPr>
        <p:pic>
          <p:nvPicPr>
            <p:cNvPr id="602" name="Google Shape;60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496784"/>
              <a:ext cx="761905" cy="5157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23809" y="3496784"/>
              <a:ext cx="761905" cy="51574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" name="Google Shape;60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7640" y="3983325"/>
            <a:ext cx="2464028" cy="108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7649" y="7477750"/>
            <a:ext cx="2464025" cy="10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41327" y="3983325"/>
            <a:ext cx="2021100" cy="10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41327" y="7477750"/>
            <a:ext cx="2535600" cy="10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"/>
          <p:cNvSpPr txBox="1"/>
          <p:nvPr/>
        </p:nvSpPr>
        <p:spPr>
          <a:xfrm>
            <a:off x="13623520" y="8185625"/>
            <a:ext cx="2021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CatBoost</a:t>
            </a:r>
            <a:endParaRPr b="0" i="0" sz="3500" u="none" cap="none" strike="noStrike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9" name="Google Shape;609;p5"/>
          <p:cNvSpPr txBox="1"/>
          <p:nvPr/>
        </p:nvSpPr>
        <p:spPr>
          <a:xfrm>
            <a:off x="13623525" y="8775900"/>
            <a:ext cx="3166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활용 변수 : 40개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Accuracy : 0.7084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0" name="Google Shape;610;p5"/>
          <p:cNvSpPr txBox="1"/>
          <p:nvPr/>
        </p:nvSpPr>
        <p:spPr>
          <a:xfrm>
            <a:off x="13169417" y="3788246"/>
            <a:ext cx="4097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XGBoost</a:t>
            </a:r>
            <a:endParaRPr b="0" i="0" sz="3500" u="none" cap="none" strike="noStrike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1" name="Google Shape;611;p5"/>
          <p:cNvSpPr txBox="1"/>
          <p:nvPr/>
        </p:nvSpPr>
        <p:spPr>
          <a:xfrm>
            <a:off x="13194625" y="4346975"/>
            <a:ext cx="3421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활용 변수 : 40개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Accuracy : 0.6932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2" name="Google Shape;612;p5"/>
          <p:cNvSpPr txBox="1"/>
          <p:nvPr/>
        </p:nvSpPr>
        <p:spPr>
          <a:xfrm>
            <a:off x="2293629" y="8185625"/>
            <a:ext cx="1860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LightGBM</a:t>
            </a:r>
            <a:endParaRPr b="0" i="0" sz="3500" u="none" cap="none" strike="noStrike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3" name="Google Shape;613;p5"/>
          <p:cNvSpPr txBox="1"/>
          <p:nvPr/>
        </p:nvSpPr>
        <p:spPr>
          <a:xfrm>
            <a:off x="2293625" y="8775900"/>
            <a:ext cx="3421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활용 변수 : 40개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Accuracy : 0.7057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4" name="Google Shape;614;p5"/>
          <p:cNvSpPr txBox="1"/>
          <p:nvPr/>
        </p:nvSpPr>
        <p:spPr>
          <a:xfrm>
            <a:off x="1537800" y="3788250"/>
            <a:ext cx="27645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Decision Tree</a:t>
            </a:r>
            <a:endParaRPr b="0" i="0" sz="3500" u="none" cap="none" strike="noStrike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5" name="Google Shape;615;p5"/>
          <p:cNvSpPr txBox="1"/>
          <p:nvPr/>
        </p:nvSpPr>
        <p:spPr>
          <a:xfrm>
            <a:off x="1537801" y="4346975"/>
            <a:ext cx="35529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활용 변수 : 40개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500"/>
              <a:buFont typeface="Do Hyeon"/>
              <a:buChar char="-"/>
            </a:pPr>
            <a:r>
              <a:rPr b="0" i="0" lang="en-US" sz="25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Accuracy : 0.6853</a:t>
            </a:r>
            <a:endParaRPr b="0" i="0" sz="25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6" name="Google Shape;61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8562" y="3232099"/>
            <a:ext cx="2983776" cy="2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88562" y="6315749"/>
            <a:ext cx="2983776" cy="2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15762" y="3232099"/>
            <a:ext cx="2983776" cy="2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15762" y="6315749"/>
            <a:ext cx="2983776" cy="29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39931" y="3783472"/>
            <a:ext cx="1881040" cy="18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767125" y="3783472"/>
            <a:ext cx="1881040" cy="18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67125" y="6867117"/>
            <a:ext cx="1881040" cy="18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39931" y="6867117"/>
            <a:ext cx="1881040" cy="1881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"/>
          <p:cNvGrpSpPr/>
          <p:nvPr/>
        </p:nvGrpSpPr>
        <p:grpSpPr>
          <a:xfrm>
            <a:off x="6966826" y="3857259"/>
            <a:ext cx="4351704" cy="4351704"/>
            <a:chOff x="7377013" y="5075168"/>
            <a:chExt cx="3536821" cy="3536821"/>
          </a:xfrm>
        </p:grpSpPr>
        <p:grpSp>
          <p:nvGrpSpPr>
            <p:cNvPr id="625" name="Google Shape;625;p5"/>
            <p:cNvGrpSpPr/>
            <p:nvPr/>
          </p:nvGrpSpPr>
          <p:grpSpPr>
            <a:xfrm>
              <a:off x="7377013" y="5075168"/>
              <a:ext cx="3536821" cy="3536821"/>
              <a:chOff x="7752433" y="4745875"/>
              <a:chExt cx="2659250" cy="2659250"/>
            </a:xfrm>
          </p:grpSpPr>
          <p:pic>
            <p:nvPicPr>
              <p:cNvPr id="626" name="Google Shape;626;p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752433" y="4745875"/>
                <a:ext cx="2659250" cy="2659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5"/>
              <p:cNvSpPr txBox="1"/>
              <p:nvPr/>
            </p:nvSpPr>
            <p:spPr>
              <a:xfrm>
                <a:off x="8146650" y="5273407"/>
                <a:ext cx="1870800" cy="11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b="1" i="0" lang="en-US" sz="5000" u="none" cap="none" strike="noStrike">
                    <a:solidFill>
                      <a:srgbClr val="12408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Random</a:t>
                </a:r>
                <a:endParaRPr b="1" i="0" sz="50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b="1" i="0" lang="en-US" sz="5000" u="none" cap="none" strike="noStrike">
                    <a:solidFill>
                      <a:srgbClr val="12408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Forest</a:t>
                </a:r>
                <a:endParaRPr b="1" i="0" sz="50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sp>
          <p:nvSpPr>
            <p:cNvPr id="628" name="Google Shape;628;p5"/>
            <p:cNvSpPr txBox="1"/>
            <p:nvPr/>
          </p:nvSpPr>
          <p:spPr>
            <a:xfrm>
              <a:off x="8013810" y="7133045"/>
              <a:ext cx="22605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787878"/>
                  </a:solidFill>
                  <a:latin typeface="Do Hyeon"/>
                  <a:ea typeface="Do Hyeon"/>
                  <a:cs typeface="Do Hyeon"/>
                  <a:sym typeface="Do Hyeon"/>
                </a:rPr>
                <a:t>활용 변수 : 40개</a:t>
              </a:r>
              <a:endParaRPr b="0" i="0" sz="25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787878"/>
                  </a:solidFill>
                  <a:latin typeface="Do Hyeon"/>
                  <a:ea typeface="Do Hyeon"/>
                  <a:cs typeface="Do Hyeon"/>
                  <a:sym typeface="Do Hyeon"/>
                </a:rPr>
                <a:t>Accuracy : </a:t>
              </a:r>
              <a:r>
                <a:rPr b="0" i="0" lang="en-US" sz="3000" u="none" cap="none" strike="noStrike">
                  <a:solidFill>
                    <a:srgbClr val="787878"/>
                  </a:solidFill>
                  <a:latin typeface="Do Hyeon"/>
                  <a:ea typeface="Do Hyeon"/>
                  <a:cs typeface="Do Hyeon"/>
                  <a:sym typeface="Do Hyeon"/>
                </a:rPr>
                <a:t>0.7137</a:t>
              </a:r>
              <a:endParaRPr b="0" i="0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t/>
              </a:r>
              <a:endParaRPr b="0" i="0" sz="25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29" name="Google Shape;629;p5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0" name="Google Shape;630;p5"/>
          <p:cNvGrpSpPr/>
          <p:nvPr/>
        </p:nvGrpSpPr>
        <p:grpSpPr>
          <a:xfrm>
            <a:off x="5528873" y="907825"/>
            <a:ext cx="7230253" cy="1155300"/>
            <a:chOff x="6408525" y="831625"/>
            <a:chExt cx="7230253" cy="1155300"/>
          </a:xfrm>
        </p:grpSpPr>
        <p:sp>
          <p:nvSpPr>
            <p:cNvPr id="631" name="Google Shape;631;p5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"/>
            <p:cNvSpPr txBox="1"/>
            <p:nvPr/>
          </p:nvSpPr>
          <p:spPr>
            <a:xfrm>
              <a:off x="11757778" y="1153450"/>
              <a:ext cx="18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선정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34" name="Google Shape;634;p5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"/>
          <p:cNvSpPr txBox="1"/>
          <p:nvPr/>
        </p:nvSpPr>
        <p:spPr>
          <a:xfrm>
            <a:off x="4183700" y="1970438"/>
            <a:ext cx="1010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Do Hyeon"/>
              <a:buChar char="-"/>
            </a:pPr>
            <a:r>
              <a:rPr b="1" i="0" lang="en-US" sz="3500" u="none" cap="none" strike="noStrike">
                <a:solidFill>
                  <a:srgbClr val="1F4C85"/>
                </a:solidFill>
                <a:latin typeface="Do Hyeon"/>
                <a:ea typeface="Do Hyeon"/>
                <a:cs typeface="Do Hyeon"/>
                <a:sym typeface="Do Hyeon"/>
              </a:rPr>
              <a:t>RandomForest </a:t>
            </a:r>
            <a:r>
              <a:rPr b="1" i="0" lang="en-US" sz="3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endParaRPr b="1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0"/>
          <p:cNvGrpSpPr/>
          <p:nvPr/>
        </p:nvGrpSpPr>
        <p:grpSpPr>
          <a:xfrm>
            <a:off x="3835850" y="2736200"/>
            <a:ext cx="11089200" cy="813600"/>
            <a:chOff x="3709725" y="1307450"/>
            <a:chExt cx="11089200" cy="813600"/>
          </a:xfrm>
        </p:grpSpPr>
        <p:sp>
          <p:nvSpPr>
            <p:cNvPr id="641" name="Google Shape;641;p10"/>
            <p:cNvSpPr/>
            <p:nvPr/>
          </p:nvSpPr>
          <p:spPr>
            <a:xfrm>
              <a:off x="3709725" y="1307450"/>
              <a:ext cx="11089200" cy="813600"/>
            </a:xfrm>
            <a:prstGeom prst="roundRect">
              <a:avLst>
                <a:gd fmla="val 0" name="adj"/>
              </a:avLst>
            </a:prstGeom>
            <a:solidFill>
              <a:srgbClr val="124080">
                <a:alpha val="13725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2" name="Google Shape;642;p10"/>
            <p:cNvGrpSpPr/>
            <p:nvPr/>
          </p:nvGrpSpPr>
          <p:grpSpPr>
            <a:xfrm>
              <a:off x="4191000" y="1307450"/>
              <a:ext cx="10066500" cy="813600"/>
              <a:chOff x="4191000" y="1383650"/>
              <a:chExt cx="10066500" cy="813600"/>
            </a:xfrm>
          </p:grpSpPr>
          <p:sp>
            <p:nvSpPr>
              <p:cNvPr id="643" name="Google Shape;643;p10"/>
              <p:cNvSpPr txBox="1"/>
              <p:nvPr/>
            </p:nvSpPr>
            <p:spPr>
              <a:xfrm>
                <a:off x="4191000" y="1383650"/>
                <a:ext cx="99060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x_train :   1-2반기 등급변동폭(절대값) , Net(+,-)</a:t>
                </a:r>
                <a:endParaRPr b="0" i="0" sz="19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x_test  :   1-3반기 등급변동폭(절대값) , Net(+,-) </a:t>
                </a:r>
                <a:endParaRPr b="0" i="0" sz="22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644" name="Google Shape;644;p10"/>
              <p:cNvSpPr txBox="1"/>
              <p:nvPr/>
            </p:nvSpPr>
            <p:spPr>
              <a:xfrm>
                <a:off x="10767600" y="1383650"/>
                <a:ext cx="34899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y_train :  1-3기 타겟(감소고객)  </a:t>
                </a:r>
                <a:endParaRPr b="0" i="0" sz="19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y_test  :  1-4기 타겟(감소고객)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5" name="Google Shape;645;p10"/>
          <p:cNvSpPr txBox="1"/>
          <p:nvPr/>
        </p:nvSpPr>
        <p:spPr>
          <a:xfrm>
            <a:off x="2980400" y="3510125"/>
            <a:ext cx="12800099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Do Hyeon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총 고객 정보(n=19169)를 이용한 모델 정확도 : </a:t>
            </a:r>
            <a:r>
              <a:rPr b="0" i="0" lang="en-US" sz="45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0.7137</a:t>
            </a:r>
            <a:endParaRPr b="0" i="0" sz="4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(Feature Importance 상위 40개 변수 채택)</a:t>
            </a:r>
            <a:endParaRPr b="0" i="0" sz="2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46" name="Google Shape;6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1713"/>
            <a:ext cx="761905" cy="67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3809" y="3201713"/>
            <a:ext cx="761905" cy="6721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10"/>
          <p:cNvGrpSpPr/>
          <p:nvPr/>
        </p:nvGrpSpPr>
        <p:grpSpPr>
          <a:xfrm>
            <a:off x="2019300" y="5029200"/>
            <a:ext cx="14935201" cy="4610100"/>
            <a:chOff x="2019300" y="5334000"/>
            <a:chExt cx="14935201" cy="4610100"/>
          </a:xfrm>
        </p:grpSpPr>
        <p:sp>
          <p:nvSpPr>
            <p:cNvPr id="649" name="Google Shape;649;p10"/>
            <p:cNvSpPr/>
            <p:nvPr/>
          </p:nvSpPr>
          <p:spPr>
            <a:xfrm>
              <a:off x="2019300" y="5334000"/>
              <a:ext cx="14935201" cy="4610100"/>
            </a:xfrm>
            <a:prstGeom prst="roundRect">
              <a:avLst>
                <a:gd fmla="val 19842" name="adj"/>
              </a:avLst>
            </a:prstGeom>
            <a:solidFill>
              <a:srgbClr val="F3F3F3"/>
            </a:solidFill>
            <a:ln cap="flat" cmpd="sng" w="9525">
              <a:solidFill>
                <a:srgbClr val="FCF9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2100000" dist="133350">
                <a:srgbClr val="595959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0" name="Google Shape;650;p10"/>
            <p:cNvGrpSpPr/>
            <p:nvPr/>
          </p:nvGrpSpPr>
          <p:grpSpPr>
            <a:xfrm>
              <a:off x="3086100" y="5741325"/>
              <a:ext cx="12754219" cy="3860050"/>
              <a:chOff x="3086100" y="5741325"/>
              <a:chExt cx="12754219" cy="3860050"/>
            </a:xfrm>
          </p:grpSpPr>
          <p:sp>
            <p:nvSpPr>
              <p:cNvPr id="651" name="Google Shape;651;p10"/>
              <p:cNvSpPr txBox="1"/>
              <p:nvPr/>
            </p:nvSpPr>
            <p:spPr>
              <a:xfrm>
                <a:off x="10051425" y="6237725"/>
                <a:ext cx="5640900" cy="8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i="0" lang="en-US" sz="4800" u="none" cap="none" strike="noStrike">
                    <a:solidFill>
                      <a:schemeClr val="dk2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모델 기반 변수 선택</a:t>
                </a:r>
                <a:endParaRPr b="1" i="0" sz="4800" u="none" cap="none" strike="noStrike">
                  <a:solidFill>
                    <a:schemeClr val="dk2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652" name="Google Shape;652;p10"/>
              <p:cNvSpPr txBox="1"/>
              <p:nvPr/>
            </p:nvSpPr>
            <p:spPr>
              <a:xfrm>
                <a:off x="10320619" y="7300318"/>
                <a:ext cx="5519700" cy="15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: 트리 기반 모델(또는 선형모델)들이 </a:t>
                </a:r>
                <a:endParaRPr b="0" i="0" sz="26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특성 중요도(Feature Importance)를 </a:t>
                </a:r>
                <a:endParaRPr b="0" i="0" sz="26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0" i="0" lang="en-US" sz="2600" u="none" cap="none" strike="noStrike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제공하는 것에 기반한 방법 </a:t>
                </a:r>
                <a:endParaRPr b="0" i="0" sz="26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pic>
            <p:nvPicPr>
              <p:cNvPr id="653" name="Google Shape;653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086100" y="5741325"/>
                <a:ext cx="6534150" cy="3860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54" name="Google Shape;654;p1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0"/>
          <p:cNvGrpSpPr/>
          <p:nvPr/>
        </p:nvGrpSpPr>
        <p:grpSpPr>
          <a:xfrm>
            <a:off x="5528873" y="907825"/>
            <a:ext cx="7230253" cy="1155300"/>
            <a:chOff x="6408525" y="831625"/>
            <a:chExt cx="7230253" cy="1155300"/>
          </a:xfrm>
        </p:grpSpPr>
        <p:sp>
          <p:nvSpPr>
            <p:cNvPr id="656" name="Google Shape;656;p10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57" name="Google Shape;657;p10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0"/>
            <p:cNvSpPr txBox="1"/>
            <p:nvPr/>
          </p:nvSpPr>
          <p:spPr>
            <a:xfrm>
              <a:off x="11757778" y="1153450"/>
              <a:ext cx="18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선정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59" name="Google Shape;659;p1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408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710417" y="6710418"/>
            <a:ext cx="3164199" cy="39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720768" cy="503687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10709141" y="7218150"/>
            <a:ext cx="2874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제안 및 정리</a:t>
            </a:r>
            <a:endParaRPr b="0" i="0" sz="4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8863677" y="6901196"/>
            <a:ext cx="14112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b="0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0709142" y="5118125"/>
            <a:ext cx="4073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타겟 고객 INSIGHT</a:t>
            </a:r>
            <a:endParaRPr b="0" i="0" sz="4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8990578" y="4801179"/>
            <a:ext cx="12843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b="0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5178102" y="7218146"/>
            <a:ext cx="2592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분석 과제화</a:t>
            </a:r>
            <a:endParaRPr b="0" i="0" sz="4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514300" y="6901198"/>
            <a:ext cx="12843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b="0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178100" y="5118125"/>
            <a:ext cx="1941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b="0" i="0" sz="4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3505150" y="4801175"/>
            <a:ext cx="11502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0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0186" y="3807860"/>
            <a:ext cx="9047620" cy="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6244050" y="2190300"/>
            <a:ext cx="57999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CONTENTS</a:t>
            </a:r>
            <a:endParaRPr b="0" i="0" sz="80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90bf93048_3_190"/>
          <p:cNvSpPr txBox="1"/>
          <p:nvPr/>
        </p:nvSpPr>
        <p:spPr>
          <a:xfrm>
            <a:off x="5018850" y="3201725"/>
            <a:ext cx="9497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535"/>
              </a:buClr>
              <a:buSzPts val="2900"/>
              <a:buFont typeface="Do Hyeon"/>
              <a:buAutoNum type="arabicPeriod"/>
            </a:pPr>
            <a:r>
              <a:rPr b="0" i="0" lang="en-US" sz="2900" u="none" cap="none" strike="noStrike">
                <a:solidFill>
                  <a:srgbClr val="363535"/>
                </a:solidFill>
                <a:latin typeface="Do Hyeon"/>
                <a:ea typeface="Do Hyeon"/>
                <a:cs typeface="Do Hyeon"/>
                <a:sym typeface="Do Hyeon"/>
              </a:rPr>
              <a:t>군집분석에 사용할 중요 변수를 선정 </a:t>
            </a:r>
            <a:endParaRPr b="0" i="0" sz="2100" u="none" cap="none" strike="noStrike">
              <a:solidFill>
                <a:srgbClr val="36353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535"/>
              </a:buClr>
              <a:buSzPts val="2900"/>
              <a:buFont typeface="Do Hyeon"/>
              <a:buAutoNum type="arabicPeriod"/>
            </a:pPr>
            <a:r>
              <a:rPr b="0" i="0" lang="en-US" sz="2900" u="none" cap="none" strike="noStrike">
                <a:solidFill>
                  <a:srgbClr val="363535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rPr>
              <a:t>엘보우 방법과 </a:t>
            </a:r>
            <a:r>
              <a:rPr b="0" i="0" lang="en-US" sz="2900" u="none" cap="none" strike="noStrike">
                <a:solidFill>
                  <a:srgbClr val="363535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Dendrogram 통해 최적의 </a:t>
            </a:r>
            <a:r>
              <a:rPr b="0" i="0" lang="en-US" sz="2900" u="none" cap="none" strike="noStrike">
                <a:solidFill>
                  <a:srgbClr val="CC0000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군집수 4개</a:t>
            </a:r>
            <a:r>
              <a:rPr b="0" i="0" lang="en-US" sz="2900" u="none" cap="none" strike="noStrike">
                <a:solidFill>
                  <a:srgbClr val="980000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2900" u="none" cap="none" strike="noStrike">
                <a:solidFill>
                  <a:srgbClr val="363535"/>
                </a:solidFill>
                <a:highlight>
                  <a:srgbClr val="FFFFFE"/>
                </a:highlight>
                <a:latin typeface="Do Hyeon"/>
                <a:ea typeface="Do Hyeon"/>
                <a:cs typeface="Do Hyeon"/>
                <a:sym typeface="Do Hyeon"/>
              </a:rPr>
              <a:t>도출 </a:t>
            </a:r>
            <a:endParaRPr b="0" i="0" sz="2900" u="none" cap="none" strike="noStrike">
              <a:solidFill>
                <a:srgbClr val="363535"/>
              </a:solidFill>
              <a:highlight>
                <a:srgbClr val="FFFFFE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535"/>
              </a:buClr>
              <a:buSzPts val="2900"/>
              <a:buFont typeface="Do Hyeon"/>
              <a:buAutoNum type="arabicPeriod"/>
            </a:pPr>
            <a:r>
              <a:rPr b="0" i="0" lang="en-US" sz="2900" u="none" cap="none" strike="noStrike">
                <a:solidFill>
                  <a:srgbClr val="363535"/>
                </a:solidFill>
                <a:latin typeface="Do Hyeon"/>
                <a:ea typeface="Do Hyeon"/>
                <a:cs typeface="Do Hyeon"/>
                <a:sym typeface="Do Hyeon"/>
              </a:rPr>
              <a:t>군집유형 파악</a:t>
            </a:r>
            <a:endParaRPr b="0" i="0" sz="2900" u="none" cap="none" strike="noStrike">
              <a:solidFill>
                <a:srgbClr val="36353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65" name="Google Shape;665;gf90bf93048_3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1713"/>
            <a:ext cx="761905" cy="672169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f90bf93048_3_19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gf90bf93048_3_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00" y="5383150"/>
            <a:ext cx="17526101" cy="454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gf90bf93048_3_190"/>
          <p:cNvGrpSpPr/>
          <p:nvPr/>
        </p:nvGrpSpPr>
        <p:grpSpPr>
          <a:xfrm>
            <a:off x="3413676" y="5824483"/>
            <a:ext cx="11613049" cy="3657600"/>
            <a:chOff x="3337476" y="5824483"/>
            <a:chExt cx="11613049" cy="3657600"/>
          </a:xfrm>
        </p:grpSpPr>
        <p:grpSp>
          <p:nvGrpSpPr>
            <p:cNvPr id="669" name="Google Shape;669;gf90bf93048_3_190"/>
            <p:cNvGrpSpPr/>
            <p:nvPr/>
          </p:nvGrpSpPr>
          <p:grpSpPr>
            <a:xfrm>
              <a:off x="3337476" y="5824483"/>
              <a:ext cx="11613049" cy="3657600"/>
              <a:chOff x="3600151" y="5824483"/>
              <a:chExt cx="11613049" cy="3657600"/>
            </a:xfrm>
          </p:grpSpPr>
          <p:pic>
            <p:nvPicPr>
              <p:cNvPr id="670" name="Google Shape;670;gf90bf93048_3_1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00151" y="5824483"/>
                <a:ext cx="54864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1" name="Google Shape;671;gf90bf93048_3_190"/>
              <p:cNvPicPr preferRelativeResize="0"/>
              <p:nvPr/>
            </p:nvPicPr>
            <p:blipFill rotWithShape="1">
              <a:blip r:embed="rId6">
                <a:alphaModFix/>
              </a:blip>
              <a:srcRect b="4587" l="0" r="0" t="0"/>
              <a:stretch/>
            </p:blipFill>
            <p:spPr>
              <a:xfrm>
                <a:off x="9726800" y="5824483"/>
                <a:ext cx="5486400" cy="365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2" name="Google Shape;672;gf90bf93048_3_190"/>
            <p:cNvSpPr/>
            <p:nvPr/>
          </p:nvSpPr>
          <p:spPr>
            <a:xfrm>
              <a:off x="4776900" y="8835575"/>
              <a:ext cx="666600" cy="646500"/>
            </a:xfrm>
            <a:prstGeom prst="donut">
              <a:avLst>
                <a:gd fmla="val 10808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gf90bf93048_3_190"/>
          <p:cNvGrpSpPr/>
          <p:nvPr/>
        </p:nvGrpSpPr>
        <p:grpSpPr>
          <a:xfrm>
            <a:off x="5079025" y="907825"/>
            <a:ext cx="8129951" cy="1155300"/>
            <a:chOff x="6408525" y="831625"/>
            <a:chExt cx="8129951" cy="1155300"/>
          </a:xfrm>
        </p:grpSpPr>
        <p:sp>
          <p:nvSpPr>
            <p:cNvPr id="674" name="Google Shape;674;gf90bf93048_3_190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75" name="Google Shape;675;gf90bf93048_3_190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f90bf93048_3_190"/>
            <p:cNvSpPr txBox="1"/>
            <p:nvPr/>
          </p:nvSpPr>
          <p:spPr>
            <a:xfrm>
              <a:off x="11757776" y="1153450"/>
              <a:ext cx="2780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군집 및 유형화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77" name="Google Shape;677;gf90bf93048_3_190"/>
          <p:cNvSpPr txBox="1"/>
          <p:nvPr/>
        </p:nvSpPr>
        <p:spPr>
          <a:xfrm>
            <a:off x="4183700" y="1970438"/>
            <a:ext cx="1010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Do Hyeon"/>
              <a:buChar char="-"/>
            </a:pPr>
            <a:r>
              <a:rPr b="1" i="0" lang="en-US" sz="3500" u="none" cap="none" strike="noStrike">
                <a:solidFill>
                  <a:srgbClr val="1F4C85"/>
                </a:solidFill>
                <a:latin typeface="Do Hyeon"/>
                <a:ea typeface="Do Hyeon"/>
                <a:cs typeface="Do Hyeon"/>
                <a:sym typeface="Do Hyeon"/>
              </a:rPr>
              <a:t>감소고객 분석 </a:t>
            </a:r>
            <a:r>
              <a:rPr b="1" i="0" lang="en-US" sz="3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-</a:t>
            </a:r>
            <a:endParaRPr b="1" i="0" sz="31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f90bf93048_3_19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f35bdafbb7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1713"/>
            <a:ext cx="761905" cy="67216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4" name="Google Shape;684;gf35bdafbb7_0_629"/>
          <p:cNvGraphicFramePr/>
          <p:nvPr/>
        </p:nvGraphicFramePr>
        <p:xfrm>
          <a:off x="1217419" y="3464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2590175"/>
                <a:gridCol w="2789700"/>
                <a:gridCol w="3044925"/>
                <a:gridCol w="3406450"/>
                <a:gridCol w="3099650"/>
                <a:gridCol w="1664625"/>
              </a:tblGrid>
              <a:tr h="60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 특성</a:t>
                      </a:r>
                      <a:endParaRPr sz="2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비중</a:t>
                      </a:r>
                      <a:endParaRPr sz="2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230125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4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</a:t>
                      </a:r>
                      <a:endParaRPr sz="4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4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감소</a:t>
                      </a:r>
                      <a:endParaRPr sz="4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4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</a:t>
                      </a:r>
                      <a:endParaRPr sz="4800" u="none" cap="none" strike="noStrike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6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예측되는 구매감소고객</a:t>
                      </a:r>
                      <a:endParaRPr sz="26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</a:t>
                      </a:r>
                      <a:r>
                        <a:rPr lang="en-US" sz="2600" u="none" cap="none" strike="noStrike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9740/19169)</a:t>
                      </a:r>
                      <a:endParaRPr sz="2600" u="none" cap="none" strike="noStrike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600" u="none" cap="none" strike="noStrike">
                        <a:solidFill>
                          <a:srgbClr val="21212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31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50.22%</a:t>
                      </a:r>
                      <a:endParaRPr sz="31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총분기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구매건수 증감 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 총구매액 증감 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총구매액 변동폭 &gt; 1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A사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총구매액 증감 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군집1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(43.8%)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2950">
                <a:tc vMerge="1"/>
                <a:tc vMerge="1"/>
                <a:tc vMerge="1"/>
                <a:tc vMerge="1"/>
                <a:tc vMerge="1"/>
                <a:tc vMerge="1"/>
              </a:tr>
              <a:tr h="330050">
                <a:tc vMerge="1"/>
                <a:tc vMerge="1"/>
                <a:tc vMerge="1"/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총분기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총구매금액 증감 &gt; 0.5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A사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총구매액 증감 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군집2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(18.4</a:t>
                      </a: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%)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475">
                <a:tc vMerge="1"/>
                <a:tc vMerge="1"/>
                <a:tc vMerge="1"/>
                <a:tc vMerge="1"/>
                <a:tc vMerge="1"/>
                <a:tc vMerge="1"/>
              </a:tr>
              <a:tr h="330050">
                <a:tc vMerge="1"/>
                <a:tc vMerge="1"/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의류잡화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총구매액 증감&gt;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A사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총구매액 증감 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군집</a:t>
                      </a: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(19.3</a:t>
                      </a: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%)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3025">
                <a:tc vMerge="1"/>
                <a:tc vMerge="1"/>
                <a:tc vMerge="1"/>
                <a:tc vMerge="1"/>
                <a:tc vMerge="1"/>
                <a:tc vMerge="1"/>
              </a:tr>
              <a:tr h="330050">
                <a:tc vMerge="1"/>
                <a:tc vMerge="1"/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선매품 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총구매액 증감 &gt; 0.5</a:t>
                      </a:r>
                      <a:endParaRPr sz="230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군집</a:t>
                      </a: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(18.5%)</a:t>
                      </a:r>
                      <a:endParaRPr sz="2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94475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685" name="Google Shape;685;gf35bdafbb7_0_629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f35bdafbb7_0_629"/>
          <p:cNvSpPr txBox="1"/>
          <p:nvPr/>
        </p:nvSpPr>
        <p:spPr>
          <a:xfrm>
            <a:off x="1503175" y="2518550"/>
            <a:ext cx="400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등급증가                등급감소 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gf35bdafbb7_0_629"/>
          <p:cNvCxnSpPr/>
          <p:nvPr/>
        </p:nvCxnSpPr>
        <p:spPr>
          <a:xfrm>
            <a:off x="2218383" y="2950250"/>
            <a:ext cx="24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8" name="Google Shape;688;gf35bdafbb7_0_629"/>
          <p:cNvSpPr txBox="1"/>
          <p:nvPr/>
        </p:nvSpPr>
        <p:spPr>
          <a:xfrm>
            <a:off x="1388875" y="2877363"/>
            <a:ext cx="400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-3  -2  -1  0  </a:t>
            </a:r>
            <a:r>
              <a:rPr b="0" i="0" lang="en-US" sz="2200" u="none" cap="none" strike="noStrike">
                <a:solidFill>
                  <a:srgbClr val="A31515"/>
                </a:solidFill>
                <a:latin typeface="Do Hyeon"/>
                <a:ea typeface="Do Hyeon"/>
                <a:cs typeface="Do Hyeon"/>
                <a:sym typeface="Do Hyeon"/>
              </a:rPr>
              <a:t>1  2  3</a:t>
            </a:r>
            <a:endParaRPr b="0" i="0" sz="1200" u="none" cap="none" strike="noStrike">
              <a:solidFill>
                <a:srgbClr val="A315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f35bdafbb7_0_629"/>
          <p:cNvSpPr txBox="1"/>
          <p:nvPr/>
        </p:nvSpPr>
        <p:spPr>
          <a:xfrm>
            <a:off x="1217425" y="2627000"/>
            <a:ext cx="160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기준 : </a:t>
            </a:r>
            <a:r>
              <a:rPr b="1" i="0" lang="en-US" sz="31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gf35bdafbb7_0_629"/>
          <p:cNvGrpSpPr/>
          <p:nvPr/>
        </p:nvGrpSpPr>
        <p:grpSpPr>
          <a:xfrm>
            <a:off x="5079025" y="907825"/>
            <a:ext cx="8129951" cy="1155300"/>
            <a:chOff x="6408525" y="831625"/>
            <a:chExt cx="8129951" cy="1155300"/>
          </a:xfrm>
        </p:grpSpPr>
        <p:sp>
          <p:nvSpPr>
            <p:cNvPr id="691" name="Google Shape;691;gf35bdafbb7_0_629"/>
            <p:cNvSpPr txBox="1"/>
            <p:nvPr/>
          </p:nvSpPr>
          <p:spPr>
            <a:xfrm>
              <a:off x="7697175" y="831625"/>
              <a:ext cx="4500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분석 과제화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92" name="Google Shape;692;gf35bdafbb7_0_629"/>
            <p:cNvSpPr/>
            <p:nvPr/>
          </p:nvSpPr>
          <p:spPr>
            <a:xfrm>
              <a:off x="6408525" y="9016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f35bdafbb7_0_629"/>
            <p:cNvSpPr txBox="1"/>
            <p:nvPr/>
          </p:nvSpPr>
          <p:spPr>
            <a:xfrm>
              <a:off x="11757776" y="1153450"/>
              <a:ext cx="2780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군집 및 유형화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94" name="Google Shape;694;gf35bdafbb7_0_629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35bdafbb7_0_398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gf35bdafbb7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6191" y="2914286"/>
            <a:ext cx="4809524" cy="4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f35bdafbb7_0_3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14286"/>
            <a:ext cx="4895238" cy="4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f35bdafbb7_0_3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5238" y="2914286"/>
            <a:ext cx="8609524" cy="4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f35bdafbb7_0_398"/>
          <p:cNvSpPr txBox="1"/>
          <p:nvPr/>
        </p:nvSpPr>
        <p:spPr>
          <a:xfrm>
            <a:off x="1977300" y="4535059"/>
            <a:ext cx="143334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03 타겟 고객 INSIGHT</a:t>
            </a:r>
            <a:endParaRPr b="0" i="0" sz="7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04" name="Google Shape;704;gf35bdafbb7_0_398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gf9211d9158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0" y="8473875"/>
            <a:ext cx="17827901" cy="18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f9211d9158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50" y="2800700"/>
            <a:ext cx="17825673" cy="746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gf9211d9158_0_620"/>
          <p:cNvCxnSpPr/>
          <p:nvPr/>
        </p:nvCxnSpPr>
        <p:spPr>
          <a:xfrm>
            <a:off x="8444700" y="3044981"/>
            <a:ext cx="41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12" name="Google Shape;712;gf9211d9158_0_620"/>
          <p:cNvSpPr/>
          <p:nvPr/>
        </p:nvSpPr>
        <p:spPr>
          <a:xfrm>
            <a:off x="10446750" y="2987831"/>
            <a:ext cx="114300" cy="114300"/>
          </a:xfrm>
          <a:prstGeom prst="ellipse">
            <a:avLst/>
          </a:prstGeom>
          <a:solidFill>
            <a:srgbClr val="124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f9211d9158_0_620"/>
          <p:cNvSpPr txBox="1"/>
          <p:nvPr/>
        </p:nvSpPr>
        <p:spPr>
          <a:xfrm>
            <a:off x="9830400" y="3050881"/>
            <a:ext cx="127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47,522,023 원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4" name="Google Shape;714;gf9211d9158_0_620"/>
          <p:cNvSpPr txBox="1"/>
          <p:nvPr/>
        </p:nvSpPr>
        <p:spPr>
          <a:xfrm>
            <a:off x="6861425" y="2911638"/>
            <a:ext cx="16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평균 구매 금액 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f9211d9158_0_620"/>
          <p:cNvSpPr txBox="1"/>
          <p:nvPr/>
        </p:nvSpPr>
        <p:spPr>
          <a:xfrm>
            <a:off x="8363475" y="3050881"/>
            <a:ext cx="160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27,629,772 원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6" name="Google Shape;716;gf9211d9158_0_620"/>
          <p:cNvSpPr/>
          <p:nvPr/>
        </p:nvSpPr>
        <p:spPr>
          <a:xfrm>
            <a:off x="887782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gf9211d9158_0_620"/>
          <p:cNvGrpSpPr/>
          <p:nvPr/>
        </p:nvGrpSpPr>
        <p:grpSpPr>
          <a:xfrm>
            <a:off x="2356950" y="2987831"/>
            <a:ext cx="4118400" cy="447950"/>
            <a:chOff x="7262625" y="7791444"/>
            <a:chExt cx="4118400" cy="447950"/>
          </a:xfrm>
        </p:grpSpPr>
        <p:grpSp>
          <p:nvGrpSpPr>
            <p:cNvPr id="718" name="Google Shape;718;gf9211d9158_0_620"/>
            <p:cNvGrpSpPr/>
            <p:nvPr/>
          </p:nvGrpSpPr>
          <p:grpSpPr>
            <a:xfrm>
              <a:off x="7262625" y="7791444"/>
              <a:ext cx="4118400" cy="114300"/>
              <a:chOff x="7262638" y="7944069"/>
              <a:chExt cx="4118400" cy="114300"/>
            </a:xfrm>
          </p:grpSpPr>
          <p:cxnSp>
            <p:nvCxnSpPr>
              <p:cNvPr id="719" name="Google Shape;719;gf9211d9158_0_620"/>
              <p:cNvCxnSpPr/>
              <p:nvPr/>
            </p:nvCxnSpPr>
            <p:spPr>
              <a:xfrm>
                <a:off x="7262638" y="8001219"/>
                <a:ext cx="4118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sp>
            <p:nvSpPr>
              <p:cNvPr id="720" name="Google Shape;720;gf9211d9158_0_620"/>
              <p:cNvSpPr/>
              <p:nvPr/>
            </p:nvSpPr>
            <p:spPr>
              <a:xfrm>
                <a:off x="9264688" y="7944069"/>
                <a:ext cx="114300" cy="114300"/>
              </a:xfrm>
              <a:prstGeom prst="ellipse">
                <a:avLst/>
              </a:prstGeom>
              <a:solidFill>
                <a:srgbClr val="1240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1" name="Google Shape;721;gf9211d9158_0_620"/>
            <p:cNvSpPr txBox="1"/>
            <p:nvPr/>
          </p:nvSpPr>
          <p:spPr>
            <a:xfrm>
              <a:off x="8893138" y="7854494"/>
              <a:ext cx="857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1448 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gf9211d9158_0_620"/>
          <p:cNvSpPr txBox="1"/>
          <p:nvPr/>
        </p:nvSpPr>
        <p:spPr>
          <a:xfrm>
            <a:off x="803001" y="2932938"/>
            <a:ext cx="20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평균 구매 건수 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f9211d9158_0_620"/>
          <p:cNvSpPr/>
          <p:nvPr/>
        </p:nvSpPr>
        <p:spPr>
          <a:xfrm>
            <a:off x="572422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f9211d9158_0_620"/>
          <p:cNvSpPr txBox="1"/>
          <p:nvPr/>
        </p:nvSpPr>
        <p:spPr>
          <a:xfrm>
            <a:off x="5412075" y="3050881"/>
            <a:ext cx="7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1801 건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5" name="Google Shape;725;gf9211d9158_0_62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" name="Google Shape;726;gf9211d9158_0_620"/>
          <p:cNvGrpSpPr/>
          <p:nvPr/>
        </p:nvGrpSpPr>
        <p:grpSpPr>
          <a:xfrm>
            <a:off x="3949775" y="865250"/>
            <a:ext cx="10388451" cy="1207950"/>
            <a:chOff x="4566325" y="865250"/>
            <a:chExt cx="10388451" cy="1207950"/>
          </a:xfrm>
        </p:grpSpPr>
        <p:sp>
          <p:nvSpPr>
            <p:cNvPr id="727" name="Google Shape;727;gf9211d9158_0_620"/>
            <p:cNvSpPr txBox="1"/>
            <p:nvPr/>
          </p:nvSpPr>
          <p:spPr>
            <a:xfrm>
              <a:off x="12372376" y="965000"/>
              <a:ext cx="2582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1F497D"/>
                  </a:solidFill>
                  <a:latin typeface="Do Hyeon"/>
                  <a:ea typeface="Do Hyeon"/>
                  <a:cs typeface="Do Hyeon"/>
                  <a:sym typeface="Do Hyeon"/>
                </a:rPr>
                <a:t>: 군집1</a:t>
              </a:r>
              <a:endParaRPr b="0" i="0" sz="6000" u="none" cap="none" strike="noStrike">
                <a:solidFill>
                  <a:srgbClr val="1F497D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728" name="Google Shape;728;gf9211d9158_0_620"/>
            <p:cNvGrpSpPr/>
            <p:nvPr/>
          </p:nvGrpSpPr>
          <p:grpSpPr>
            <a:xfrm>
              <a:off x="4566325" y="865250"/>
              <a:ext cx="7951950" cy="1155300"/>
              <a:chOff x="6789525" y="907825"/>
              <a:chExt cx="7951950" cy="1155300"/>
            </a:xfrm>
          </p:grpSpPr>
          <p:sp>
            <p:nvSpPr>
              <p:cNvPr id="729" name="Google Shape;729;gf9211d9158_0_620"/>
              <p:cNvSpPr txBox="1"/>
              <p:nvPr/>
            </p:nvSpPr>
            <p:spPr>
              <a:xfrm>
                <a:off x="8078175" y="907825"/>
                <a:ext cx="6663300" cy="115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1" i="0" lang="en-US" sz="7200" u="none" cap="none" strike="noStrike">
                    <a:solidFill>
                      <a:srgbClr val="12408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타겟 고객 INSIGHT</a:t>
                </a:r>
                <a:endParaRPr b="0" i="0" sz="1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730" name="Google Shape;730;gf9211d9158_0_620"/>
              <p:cNvSpPr/>
              <p:nvPr/>
            </p:nvSpPr>
            <p:spPr>
              <a:xfrm>
                <a:off x="6789525" y="977875"/>
                <a:ext cx="1133100" cy="1015200"/>
              </a:xfrm>
              <a:prstGeom prst="roundRect">
                <a:avLst>
                  <a:gd fmla="val 16667" name="adj"/>
                </a:avLst>
              </a:prstGeom>
              <a:solidFill>
                <a:srgbClr val="1F4C8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200"/>
                  <a:buFont typeface="Arial"/>
                  <a:buNone/>
                </a:pPr>
                <a:r>
                  <a:rPr b="1" i="0" lang="en-US" sz="62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03</a:t>
                </a:r>
                <a:endParaRPr b="0" i="0" sz="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731" name="Google Shape;731;gf9211d9158_0_620"/>
          <p:cNvGraphicFramePr/>
          <p:nvPr/>
        </p:nvGraphicFramePr>
        <p:xfrm>
          <a:off x="4206788" y="4069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8275"/>
                <a:gridCol w="1668425"/>
              </a:tblGrid>
              <a:tr h="77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sng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0.39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의류/잡화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0.26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일상용품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0.22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-0.23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-0.018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2" name="Google Shape;732;gf9211d9158_0_620"/>
          <p:cNvGraphicFramePr/>
          <p:nvPr/>
        </p:nvGraphicFramePr>
        <p:xfrm>
          <a:off x="593438" y="40706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50"/>
                <a:gridCol w="1670650"/>
              </a:tblGrid>
              <a:tr h="77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스포츠/레저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0.29</a:t>
                      </a:r>
                      <a:endParaRPr sz="2000" u="none" cap="none" strike="noStrike">
                        <a:solidFill>
                          <a:srgbClr val="1F4C8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8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0.28</a:t>
                      </a:r>
                      <a:endParaRPr sz="2000" u="none" cap="none" strike="noStrike">
                        <a:solidFill>
                          <a:srgbClr val="1F4C8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8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의류/잡화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0.27</a:t>
                      </a:r>
                      <a:endParaRPr sz="2000" u="none" cap="none" strike="noStrike">
                        <a:solidFill>
                          <a:srgbClr val="1F4C85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8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-0.21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66675" marB="66675" marR="66675" marL="66675" anchor="ctr"/>
                </a:tc>
              </a:tr>
              <a:tr h="68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0.020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66675" marB="66675" marR="66675" marL="66675" anchor="ctr"/>
                </a:tc>
              </a:tr>
            </a:tbl>
          </a:graphicData>
        </a:graphic>
      </p:graphicFrame>
      <p:graphicFrame>
        <p:nvGraphicFramePr>
          <p:cNvPr id="733" name="Google Shape;733;gf9211d9158_0_620"/>
          <p:cNvGraphicFramePr/>
          <p:nvPr/>
        </p:nvGraphicFramePr>
        <p:xfrm>
          <a:off x="7825188" y="40735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372575"/>
                <a:gridCol w="1892625"/>
                <a:gridCol w="1625100"/>
              </a:tblGrid>
              <a:tr h="79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0.13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0.06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0.06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-0.06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0.27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0.37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-0.11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4" name="Google Shape;734;gf9211d9158_0_620"/>
          <p:cNvSpPr txBox="1"/>
          <p:nvPr/>
        </p:nvSpPr>
        <p:spPr>
          <a:xfrm>
            <a:off x="7825200" y="3590075"/>
            <a:ext cx="489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등급증가 변화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f9211d9158_0_620"/>
          <p:cNvSpPr txBox="1"/>
          <p:nvPr/>
        </p:nvSpPr>
        <p:spPr>
          <a:xfrm>
            <a:off x="2422825" y="3590075"/>
            <a:ext cx="354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변화</a:t>
            </a:r>
            <a:r>
              <a:rPr b="0" i="0" lang="en-US" sz="17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 상위 3개,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700" u="none" cap="none" strike="noStrike">
                <a:solidFill>
                  <a:srgbClr val="A31515"/>
                </a:solidFill>
                <a:latin typeface="Do Hyeon"/>
                <a:ea typeface="Do Hyeon"/>
                <a:cs typeface="Do Hyeon"/>
                <a:sym typeface="Do Hyeon"/>
              </a:rPr>
              <a:t>하위 2개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gf9211d9158_0_6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5125" y="2800700"/>
            <a:ext cx="5422875" cy="56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f9211d9158_0_620"/>
          <p:cNvSpPr txBox="1"/>
          <p:nvPr/>
        </p:nvSpPr>
        <p:spPr>
          <a:xfrm>
            <a:off x="14042963" y="3111175"/>
            <a:ext cx="306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&lt;인사이트&gt;</a:t>
            </a:r>
            <a:endParaRPr b="0" i="0" sz="4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8" name="Google Shape;738;gf9211d9158_0_620"/>
          <p:cNvSpPr txBox="1"/>
          <p:nvPr/>
        </p:nvSpPr>
        <p:spPr>
          <a:xfrm>
            <a:off x="3771600" y="1944350"/>
            <a:ext cx="1074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4269명(감소고객 전체의 43.8%)</a:t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9" name="Google Shape;739;gf9211d9158_0_620"/>
          <p:cNvSpPr txBox="1"/>
          <p:nvPr/>
        </p:nvSpPr>
        <p:spPr>
          <a:xfrm>
            <a:off x="13229625" y="4648200"/>
            <a:ext cx="45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f9211d9158_0_620"/>
          <p:cNvSpPr txBox="1"/>
          <p:nvPr/>
        </p:nvSpPr>
        <p:spPr>
          <a:xfrm>
            <a:off x="12908000" y="4038675"/>
            <a:ext cx="51480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군집A,B,C,D 평균 대비 평균 구매금액은 낮고 평균 구매건수는 높은 고객이다.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편의품과, 선매품의 구매건수 및 구매금액 감소가 눈에 띄게 높은 고객이다.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편의품에서는 식품이, 선매품 에서는 스포츠/레저와 의류/잡화의 구매건수가 감소하였다.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A,B,C사 평균 구매건수 및 구매금액이 전반적으로 감소한 고객이다.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41" name="Google Shape;741;gf9211d9158_0_6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00700"/>
            <a:ext cx="460100" cy="7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f9211d9158_0_620"/>
          <p:cNvSpPr txBox="1"/>
          <p:nvPr/>
        </p:nvSpPr>
        <p:spPr>
          <a:xfrm>
            <a:off x="774000" y="8515575"/>
            <a:ext cx="17361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&lt; 마케팅 방안 &gt; </a:t>
            </a:r>
            <a:endParaRPr b="1" i="0" sz="27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평균 구매금액이 낮고 평균 건수가 높은 성질을 띠고 있으므로 중저가의 상품 위주로 마케팅 필요함. 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감소한 선매품과 편의품에 대한 할인 프로모션과 품목의 다양성 확보, 신제품 발굴 및 빠른 확보 등이 필요할 것으로 생각됨.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편의품의 구매 건수와 금액이 전반적으로 감소하였으므로 편의품에 대한 베네핏(ex.카테고리 한정 쿠폰, 카테고리한정 적립 2배)을 제공하여 구매 욕구 상승을 유도.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f9211d9158_0_62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gf9211d9158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50" y="2800700"/>
            <a:ext cx="17825673" cy="7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f9211d9158_0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5125" y="2800700"/>
            <a:ext cx="5422875" cy="56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f9211d9158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0" y="8473875"/>
            <a:ext cx="17827901" cy="18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f9211d9158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00700"/>
            <a:ext cx="460100" cy="7486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2" name="Google Shape;752;gf9211d9158_0_329"/>
          <p:cNvGraphicFramePr/>
          <p:nvPr/>
        </p:nvGraphicFramePr>
        <p:xfrm>
          <a:off x="7825188" y="4069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335300"/>
                <a:gridCol w="1929900"/>
                <a:gridCol w="1625100"/>
              </a:tblGrid>
              <a:tr h="75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-0.03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-0.10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-0.08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0.13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0.09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-0.09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-0.11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3" name="Google Shape;753;gf9211d9158_0_329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gf9211d9158_0_329"/>
          <p:cNvSpPr txBox="1"/>
          <p:nvPr/>
        </p:nvSpPr>
        <p:spPr>
          <a:xfrm>
            <a:off x="3771600" y="1944350"/>
            <a:ext cx="10744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1791명(감소고객 전체의 18.4%)</a:t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755" name="Google Shape;755;gf9211d9158_0_329"/>
          <p:cNvGraphicFramePr/>
          <p:nvPr/>
        </p:nvGraphicFramePr>
        <p:xfrm>
          <a:off x="588388" y="4069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75"/>
                <a:gridCol w="1670625"/>
              </a:tblGrid>
              <a:tr h="78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등급감소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0.42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의류/잡화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0.20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/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뷰티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0.19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-0.87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-0.25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56" name="Google Shape;756;gf9211d9158_0_329"/>
          <p:cNvGraphicFramePr/>
          <p:nvPr/>
        </p:nvGraphicFramePr>
        <p:xfrm>
          <a:off x="4206788" y="4069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75"/>
                <a:gridCol w="1670625"/>
              </a:tblGrid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등급감소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0.21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의류/잡화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0.20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2408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0.15</a:t>
                      </a:r>
                      <a:endParaRPr sz="2000" u="none" cap="none" strike="noStrike">
                        <a:solidFill>
                          <a:srgbClr val="12408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-0.93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A3151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-0.27</a:t>
                      </a:r>
                      <a:endParaRPr sz="2000" u="none" cap="none" strike="noStrike">
                        <a:solidFill>
                          <a:srgbClr val="A3151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57" name="Google Shape;757;gf9211d9158_0_329"/>
          <p:cNvGrpSpPr/>
          <p:nvPr/>
        </p:nvGrpSpPr>
        <p:grpSpPr>
          <a:xfrm>
            <a:off x="3949775" y="865250"/>
            <a:ext cx="10388451" cy="1207950"/>
            <a:chOff x="3949775" y="865250"/>
            <a:chExt cx="10388451" cy="1207950"/>
          </a:xfrm>
        </p:grpSpPr>
        <p:grpSp>
          <p:nvGrpSpPr>
            <p:cNvPr id="758" name="Google Shape;758;gf9211d9158_0_329"/>
            <p:cNvGrpSpPr/>
            <p:nvPr/>
          </p:nvGrpSpPr>
          <p:grpSpPr>
            <a:xfrm>
              <a:off x="3949775" y="865250"/>
              <a:ext cx="7951950" cy="1155300"/>
              <a:chOff x="6789525" y="907825"/>
              <a:chExt cx="7951950" cy="1155300"/>
            </a:xfrm>
          </p:grpSpPr>
          <p:sp>
            <p:nvSpPr>
              <p:cNvPr id="759" name="Google Shape;759;gf9211d9158_0_329"/>
              <p:cNvSpPr txBox="1"/>
              <p:nvPr/>
            </p:nvSpPr>
            <p:spPr>
              <a:xfrm>
                <a:off x="8078175" y="907825"/>
                <a:ext cx="6663300" cy="115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1" i="0" lang="en-US" sz="7200" u="none" cap="none" strike="noStrike">
                    <a:solidFill>
                      <a:srgbClr val="12408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타겟 고객 INSIGHT</a:t>
                </a:r>
                <a:endParaRPr b="0" i="0" sz="1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760" name="Google Shape;760;gf9211d9158_0_329"/>
              <p:cNvSpPr/>
              <p:nvPr/>
            </p:nvSpPr>
            <p:spPr>
              <a:xfrm>
                <a:off x="6789525" y="977875"/>
                <a:ext cx="1133100" cy="1015200"/>
              </a:xfrm>
              <a:prstGeom prst="roundRect">
                <a:avLst>
                  <a:gd fmla="val 16667" name="adj"/>
                </a:avLst>
              </a:prstGeom>
              <a:solidFill>
                <a:srgbClr val="1F4C8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200"/>
                  <a:buFont typeface="Arial"/>
                  <a:buNone/>
                </a:pPr>
                <a:r>
                  <a:rPr b="1" i="0" lang="en-US" sz="62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03</a:t>
                </a:r>
                <a:endParaRPr b="0" i="0" sz="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1" name="Google Shape;761;gf9211d9158_0_329"/>
            <p:cNvSpPr txBox="1"/>
            <p:nvPr/>
          </p:nvSpPr>
          <p:spPr>
            <a:xfrm>
              <a:off x="11755826" y="965000"/>
              <a:ext cx="2582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1F497D"/>
                  </a:solidFill>
                  <a:latin typeface="Do Hyeon"/>
                  <a:ea typeface="Do Hyeon"/>
                  <a:cs typeface="Do Hyeon"/>
                  <a:sym typeface="Do Hyeon"/>
                </a:rPr>
                <a:t>: 군집2</a:t>
              </a:r>
              <a:endParaRPr b="0" i="0" sz="6000" u="none" cap="none" strike="noStrike">
                <a:solidFill>
                  <a:srgbClr val="1F497D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762" name="Google Shape;762;gf9211d9158_0_329"/>
          <p:cNvSpPr txBox="1"/>
          <p:nvPr/>
        </p:nvSpPr>
        <p:spPr>
          <a:xfrm>
            <a:off x="12905775" y="4040975"/>
            <a:ext cx="53061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군집 평균 대비 구매건수는 낮고 구매금액은 높았다.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명품과 의류/잡화의 구매가 감소했고, 편의품의 구매가 감소한 고객이다.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가전, 가구/인테리어와 A제휴사에서 구매가 증가한 고객이다.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A제휴사에서 구매가 감소, C제휴사에서 변화가 미약, B,D제휴사에서는 증가한 고객임을 확인할 수 있다.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3" name="Google Shape;763;gf9211d9158_0_329"/>
          <p:cNvSpPr txBox="1"/>
          <p:nvPr/>
        </p:nvSpPr>
        <p:spPr>
          <a:xfrm>
            <a:off x="14042963" y="3111175"/>
            <a:ext cx="306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&lt;인사이트&gt;</a:t>
            </a:r>
            <a:endParaRPr b="0" i="0" sz="4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64" name="Google Shape;764;gf9211d9158_0_329"/>
          <p:cNvGrpSpPr/>
          <p:nvPr/>
        </p:nvGrpSpPr>
        <p:grpSpPr>
          <a:xfrm>
            <a:off x="8444700" y="2987831"/>
            <a:ext cx="4118400" cy="447950"/>
            <a:chOff x="1662375" y="7791450"/>
            <a:chExt cx="4118400" cy="447950"/>
          </a:xfrm>
        </p:grpSpPr>
        <p:cxnSp>
          <p:nvCxnSpPr>
            <p:cNvPr id="765" name="Google Shape;765;gf9211d9158_0_329"/>
            <p:cNvCxnSpPr/>
            <p:nvPr/>
          </p:nvCxnSpPr>
          <p:spPr>
            <a:xfrm>
              <a:off x="1662375" y="7848600"/>
              <a:ext cx="411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766" name="Google Shape;766;gf9211d9158_0_329"/>
            <p:cNvSpPr/>
            <p:nvPr/>
          </p:nvSpPr>
          <p:spPr>
            <a:xfrm>
              <a:off x="3664425" y="7791450"/>
              <a:ext cx="114300" cy="114300"/>
            </a:xfrm>
            <a:prstGeom prst="ellipse">
              <a:avLst/>
            </a:prstGeom>
            <a:solidFill>
              <a:srgbClr val="124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f9211d9158_0_329"/>
            <p:cNvSpPr txBox="1"/>
            <p:nvPr/>
          </p:nvSpPr>
          <p:spPr>
            <a:xfrm>
              <a:off x="3048075" y="7854500"/>
              <a:ext cx="1276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47,522,023 원</a:t>
              </a:r>
              <a:endParaRPr b="0" i="0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768" name="Google Shape;768;gf9211d9158_0_329"/>
          <p:cNvSpPr txBox="1"/>
          <p:nvPr/>
        </p:nvSpPr>
        <p:spPr>
          <a:xfrm>
            <a:off x="6861425" y="2911638"/>
            <a:ext cx="16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평균 구매 금액 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f9211d9158_0_329"/>
          <p:cNvSpPr txBox="1"/>
          <p:nvPr/>
        </p:nvSpPr>
        <p:spPr>
          <a:xfrm>
            <a:off x="10973325" y="3050881"/>
            <a:ext cx="160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71,294,012 원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0" name="Google Shape;770;gf9211d9158_0_329"/>
          <p:cNvSpPr/>
          <p:nvPr/>
        </p:nvSpPr>
        <p:spPr>
          <a:xfrm>
            <a:off x="1186867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" name="Google Shape;771;gf9211d9158_0_329"/>
          <p:cNvGrpSpPr/>
          <p:nvPr/>
        </p:nvGrpSpPr>
        <p:grpSpPr>
          <a:xfrm>
            <a:off x="803001" y="2932938"/>
            <a:ext cx="5672349" cy="502844"/>
            <a:chOff x="6851676" y="2923700"/>
            <a:chExt cx="5672349" cy="502844"/>
          </a:xfrm>
        </p:grpSpPr>
        <p:grpSp>
          <p:nvGrpSpPr>
            <p:cNvPr id="772" name="Google Shape;772;gf9211d9158_0_329"/>
            <p:cNvGrpSpPr/>
            <p:nvPr/>
          </p:nvGrpSpPr>
          <p:grpSpPr>
            <a:xfrm>
              <a:off x="8405625" y="2978594"/>
              <a:ext cx="4118400" cy="447950"/>
              <a:chOff x="7262625" y="7791444"/>
              <a:chExt cx="4118400" cy="447950"/>
            </a:xfrm>
          </p:grpSpPr>
          <p:grpSp>
            <p:nvGrpSpPr>
              <p:cNvPr id="773" name="Google Shape;773;gf9211d9158_0_329"/>
              <p:cNvGrpSpPr/>
              <p:nvPr/>
            </p:nvGrpSpPr>
            <p:grpSpPr>
              <a:xfrm>
                <a:off x="7262625" y="7791444"/>
                <a:ext cx="4118400" cy="114300"/>
                <a:chOff x="7262638" y="7944069"/>
                <a:chExt cx="4118400" cy="114300"/>
              </a:xfrm>
            </p:grpSpPr>
            <p:cxnSp>
              <p:nvCxnSpPr>
                <p:cNvPr id="774" name="Google Shape;774;gf9211d9158_0_329"/>
                <p:cNvCxnSpPr/>
                <p:nvPr/>
              </p:nvCxnSpPr>
              <p:spPr>
                <a:xfrm>
                  <a:off x="7262638" y="8001219"/>
                  <a:ext cx="4118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stealth"/>
                  <a:tailEnd len="med" w="med" type="stealth"/>
                </a:ln>
              </p:spPr>
            </p:cxnSp>
            <p:sp>
              <p:nvSpPr>
                <p:cNvPr id="775" name="Google Shape;775;gf9211d9158_0_329"/>
                <p:cNvSpPr/>
                <p:nvPr/>
              </p:nvSpPr>
              <p:spPr>
                <a:xfrm>
                  <a:off x="9264688" y="7944069"/>
                  <a:ext cx="114300" cy="114300"/>
                </a:xfrm>
                <a:prstGeom prst="ellipse">
                  <a:avLst/>
                </a:prstGeom>
                <a:solidFill>
                  <a:srgbClr val="12408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6" name="Google Shape;776;gf9211d9158_0_329"/>
              <p:cNvSpPr txBox="1"/>
              <p:nvPr/>
            </p:nvSpPr>
            <p:spPr>
              <a:xfrm>
                <a:off x="8893138" y="7854494"/>
                <a:ext cx="8574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1448 건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7" name="Google Shape;777;gf9211d9158_0_329"/>
            <p:cNvSpPr txBox="1"/>
            <p:nvPr/>
          </p:nvSpPr>
          <p:spPr>
            <a:xfrm>
              <a:off x="6851676" y="2923700"/>
              <a:ext cx="202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평균 구매 건수 : 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8" name="Google Shape;778;gf9211d9158_0_329"/>
          <p:cNvSpPr/>
          <p:nvPr/>
        </p:nvSpPr>
        <p:spPr>
          <a:xfrm>
            <a:off x="351442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f9211d9158_0_329"/>
          <p:cNvSpPr txBox="1"/>
          <p:nvPr/>
        </p:nvSpPr>
        <p:spPr>
          <a:xfrm>
            <a:off x="3202275" y="3050881"/>
            <a:ext cx="7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1228 건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0" name="Google Shape;780;gf9211d9158_0_329"/>
          <p:cNvSpPr txBox="1"/>
          <p:nvPr/>
        </p:nvSpPr>
        <p:spPr>
          <a:xfrm>
            <a:off x="7825200" y="3590075"/>
            <a:ext cx="489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등급증가 변화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f9211d9158_0_329"/>
          <p:cNvSpPr txBox="1"/>
          <p:nvPr/>
        </p:nvSpPr>
        <p:spPr>
          <a:xfrm>
            <a:off x="2422825" y="3590075"/>
            <a:ext cx="354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변화</a:t>
            </a:r>
            <a:r>
              <a:rPr b="0" i="0" lang="en-US" sz="17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 상위 3개,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700" u="none" cap="none" strike="noStrike">
                <a:solidFill>
                  <a:srgbClr val="A31515"/>
                </a:solidFill>
                <a:latin typeface="Do Hyeon"/>
                <a:ea typeface="Do Hyeon"/>
                <a:cs typeface="Do Hyeon"/>
                <a:sym typeface="Do Hyeon"/>
              </a:rPr>
              <a:t>하위 2개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f9211d9158_0_329"/>
          <p:cNvSpPr txBox="1"/>
          <p:nvPr/>
        </p:nvSpPr>
        <p:spPr>
          <a:xfrm>
            <a:off x="770625" y="8509575"/>
            <a:ext cx="16625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&lt; 마케팅 방안 &gt; </a:t>
            </a:r>
            <a:endParaRPr b="1" i="0" sz="27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평균 구매 금액이 높고 평균 건수가 낮은 성질을 띠고 있으며 전문품의 구매 증가가 눈에 띄므로 고가 상품 위주 마케팅이 필요함. 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가구/인테리어, 가전에 대한 구매 건수 및 금액이 증가하였으므로 해당 항목에 대한 베스트 상품 등을 추천.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구매 건수 및 구매 금액이 감소한 의류/잡화/뷰티와 관련한 할인 행사를 진행한다. 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3" name="Google Shape;783;gf9211d9158_0_329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gf90bf9304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50" y="2800700"/>
            <a:ext cx="17825673" cy="7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f90bf93048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5125" y="2800700"/>
            <a:ext cx="5422875" cy="56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f90bf93048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0" y="8473875"/>
            <a:ext cx="17827901" cy="18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f90bf93048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00700"/>
            <a:ext cx="460100" cy="7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f90bf93048_2_0"/>
          <p:cNvSpPr txBox="1"/>
          <p:nvPr/>
        </p:nvSpPr>
        <p:spPr>
          <a:xfrm>
            <a:off x="3771600" y="1944350"/>
            <a:ext cx="10744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1875명(감소고객 전체의 19.3%)</a:t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93" name="Google Shape;793;gf90bf93048_2_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gf90bf93048_2_0"/>
          <p:cNvGrpSpPr/>
          <p:nvPr/>
        </p:nvGrpSpPr>
        <p:grpSpPr>
          <a:xfrm>
            <a:off x="3949775" y="865250"/>
            <a:ext cx="7951950" cy="1155300"/>
            <a:chOff x="6789525" y="907825"/>
            <a:chExt cx="7951950" cy="1155300"/>
          </a:xfrm>
        </p:grpSpPr>
        <p:sp>
          <p:nvSpPr>
            <p:cNvPr id="795" name="Google Shape;795;gf90bf93048_2_0"/>
            <p:cNvSpPr txBox="1"/>
            <p:nvPr/>
          </p:nvSpPr>
          <p:spPr>
            <a:xfrm>
              <a:off x="8078175" y="907825"/>
              <a:ext cx="6663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타겟 고객 INSIGHT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796" name="Google Shape;796;gf90bf93048_2_0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200"/>
                <a:buFont typeface="Arial"/>
                <a:buNone/>
              </a:pPr>
              <a:r>
                <a:rPr b="1" i="0" lang="en-US" sz="62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03</a:t>
              </a:r>
              <a:endParaRPr b="0" i="0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gf90bf93048_2_0"/>
          <p:cNvSpPr txBox="1"/>
          <p:nvPr/>
        </p:nvSpPr>
        <p:spPr>
          <a:xfrm>
            <a:off x="11755826" y="965000"/>
            <a:ext cx="258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1F497D"/>
                </a:solidFill>
                <a:latin typeface="Do Hyeon"/>
                <a:ea typeface="Do Hyeon"/>
                <a:cs typeface="Do Hyeon"/>
                <a:sym typeface="Do Hyeon"/>
              </a:rPr>
              <a:t>: 군집3</a:t>
            </a:r>
            <a:endParaRPr b="0" i="0" sz="6000" u="none" cap="none" strike="noStrike">
              <a:solidFill>
                <a:srgbClr val="1F497D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798" name="Google Shape;798;gf90bf93048_2_0"/>
          <p:cNvGraphicFramePr/>
          <p:nvPr/>
        </p:nvGraphicFramePr>
        <p:xfrm>
          <a:off x="7825188" y="4069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335300"/>
                <a:gridCol w="1929900"/>
                <a:gridCol w="1625100"/>
              </a:tblGrid>
              <a:tr h="75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0.18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0.08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0.03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-0.09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-0.06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0.19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0.26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0.09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9" name="Google Shape;799;gf90bf93048_2_0"/>
          <p:cNvGraphicFramePr/>
          <p:nvPr/>
        </p:nvGraphicFramePr>
        <p:xfrm>
          <a:off x="588388" y="4069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75"/>
                <a:gridCol w="1670625"/>
              </a:tblGrid>
              <a:tr h="78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등급감소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2.14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0.31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의류/잡화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0.25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0.12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뷰티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0.14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0" name="Google Shape;800;gf90bf93048_2_0"/>
          <p:cNvGraphicFramePr/>
          <p:nvPr/>
        </p:nvGraphicFramePr>
        <p:xfrm>
          <a:off x="4206788" y="4069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75"/>
                <a:gridCol w="1670625"/>
              </a:tblGrid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등급감소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2.02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0.34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일상용품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C8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0.28</a:t>
                      </a:r>
                      <a:endParaRPr sz="2000" u="none" cap="none" strike="noStrike">
                        <a:solidFill>
                          <a:srgbClr val="1F4C8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0.10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0.16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1" name="Google Shape;801;gf90bf93048_2_0"/>
          <p:cNvSpPr txBox="1"/>
          <p:nvPr/>
        </p:nvSpPr>
        <p:spPr>
          <a:xfrm>
            <a:off x="12911825" y="4040975"/>
            <a:ext cx="521070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군집 평균 대비 구매건수가 낮고 구매금액도 낮은 고객이다.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가전에서의 구매가 크게 감소했고, 식품, 명품에서 감소가 있으며 가구/인테리어에서 구매감소가 낮다.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편의품, 선매품의 구매건수 및 구매금액의 등급이 감소하였으며, 전문품의 평균 구매금액만 증가했다.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D 제휴사를 제외한 A,B,C 제휴사의 평균 구매건수. 금액 모두 감소했다.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2" name="Google Shape;802;gf90bf93048_2_0"/>
          <p:cNvSpPr txBox="1"/>
          <p:nvPr/>
        </p:nvSpPr>
        <p:spPr>
          <a:xfrm>
            <a:off x="14042963" y="3111175"/>
            <a:ext cx="306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&lt;인사이트&gt;</a:t>
            </a:r>
            <a:endParaRPr b="0" i="0" sz="4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03" name="Google Shape;803;gf90bf93048_2_0"/>
          <p:cNvGrpSpPr/>
          <p:nvPr/>
        </p:nvGrpSpPr>
        <p:grpSpPr>
          <a:xfrm>
            <a:off x="8444700" y="2987831"/>
            <a:ext cx="4118400" cy="447950"/>
            <a:chOff x="1662375" y="7791450"/>
            <a:chExt cx="4118400" cy="447950"/>
          </a:xfrm>
        </p:grpSpPr>
        <p:cxnSp>
          <p:nvCxnSpPr>
            <p:cNvPr id="804" name="Google Shape;804;gf90bf93048_2_0"/>
            <p:cNvCxnSpPr/>
            <p:nvPr/>
          </p:nvCxnSpPr>
          <p:spPr>
            <a:xfrm>
              <a:off x="1662375" y="7848600"/>
              <a:ext cx="411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805" name="Google Shape;805;gf90bf93048_2_0"/>
            <p:cNvSpPr/>
            <p:nvPr/>
          </p:nvSpPr>
          <p:spPr>
            <a:xfrm>
              <a:off x="3664425" y="7791450"/>
              <a:ext cx="114300" cy="114300"/>
            </a:xfrm>
            <a:prstGeom prst="ellipse">
              <a:avLst/>
            </a:prstGeom>
            <a:solidFill>
              <a:srgbClr val="124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f90bf93048_2_0"/>
            <p:cNvSpPr txBox="1"/>
            <p:nvPr/>
          </p:nvSpPr>
          <p:spPr>
            <a:xfrm>
              <a:off x="3200475" y="7854500"/>
              <a:ext cx="1276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47,522,023 원</a:t>
              </a:r>
              <a:endParaRPr b="0" i="0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807" name="Google Shape;807;gf90bf93048_2_0"/>
          <p:cNvSpPr txBox="1"/>
          <p:nvPr/>
        </p:nvSpPr>
        <p:spPr>
          <a:xfrm>
            <a:off x="6861425" y="2911638"/>
            <a:ext cx="16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평균 구매 금액 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f90bf93048_2_0"/>
          <p:cNvSpPr txBox="1"/>
          <p:nvPr/>
        </p:nvSpPr>
        <p:spPr>
          <a:xfrm>
            <a:off x="8763525" y="3050881"/>
            <a:ext cx="160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46,644,957 원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9" name="Google Shape;809;gf90bf93048_2_0"/>
          <p:cNvSpPr/>
          <p:nvPr/>
        </p:nvSpPr>
        <p:spPr>
          <a:xfrm>
            <a:off x="973507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gf90bf93048_2_0"/>
          <p:cNvGrpSpPr/>
          <p:nvPr/>
        </p:nvGrpSpPr>
        <p:grpSpPr>
          <a:xfrm>
            <a:off x="2356950" y="2987831"/>
            <a:ext cx="4118400" cy="447950"/>
            <a:chOff x="7262625" y="7791444"/>
            <a:chExt cx="4118400" cy="447950"/>
          </a:xfrm>
        </p:grpSpPr>
        <p:grpSp>
          <p:nvGrpSpPr>
            <p:cNvPr id="811" name="Google Shape;811;gf90bf93048_2_0"/>
            <p:cNvGrpSpPr/>
            <p:nvPr/>
          </p:nvGrpSpPr>
          <p:grpSpPr>
            <a:xfrm>
              <a:off x="7262625" y="7791444"/>
              <a:ext cx="4118400" cy="114300"/>
              <a:chOff x="7262638" y="7944069"/>
              <a:chExt cx="4118400" cy="114300"/>
            </a:xfrm>
          </p:grpSpPr>
          <p:cxnSp>
            <p:nvCxnSpPr>
              <p:cNvPr id="812" name="Google Shape;812;gf90bf93048_2_0"/>
              <p:cNvCxnSpPr/>
              <p:nvPr/>
            </p:nvCxnSpPr>
            <p:spPr>
              <a:xfrm>
                <a:off x="7262638" y="8001219"/>
                <a:ext cx="4118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sp>
            <p:nvSpPr>
              <p:cNvPr id="813" name="Google Shape;813;gf90bf93048_2_0"/>
              <p:cNvSpPr/>
              <p:nvPr/>
            </p:nvSpPr>
            <p:spPr>
              <a:xfrm>
                <a:off x="9264688" y="7944069"/>
                <a:ext cx="114300" cy="114300"/>
              </a:xfrm>
              <a:prstGeom prst="ellipse">
                <a:avLst/>
              </a:prstGeom>
              <a:solidFill>
                <a:srgbClr val="1240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4" name="Google Shape;814;gf90bf93048_2_0"/>
            <p:cNvSpPr txBox="1"/>
            <p:nvPr/>
          </p:nvSpPr>
          <p:spPr>
            <a:xfrm>
              <a:off x="8893138" y="7854494"/>
              <a:ext cx="857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1448 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gf90bf93048_2_0"/>
          <p:cNvSpPr txBox="1"/>
          <p:nvPr/>
        </p:nvSpPr>
        <p:spPr>
          <a:xfrm>
            <a:off x="803001" y="2932938"/>
            <a:ext cx="20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평균 구매 건수 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f90bf93048_2_0"/>
          <p:cNvSpPr/>
          <p:nvPr/>
        </p:nvSpPr>
        <p:spPr>
          <a:xfrm>
            <a:off x="374302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f90bf93048_2_0"/>
          <p:cNvSpPr txBox="1"/>
          <p:nvPr/>
        </p:nvSpPr>
        <p:spPr>
          <a:xfrm>
            <a:off x="3430875" y="3050881"/>
            <a:ext cx="78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1341 건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18" name="Google Shape;818;gf90bf93048_2_0"/>
          <p:cNvSpPr txBox="1"/>
          <p:nvPr/>
        </p:nvSpPr>
        <p:spPr>
          <a:xfrm>
            <a:off x="7825200" y="3590075"/>
            <a:ext cx="489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등급증가 변화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f90bf93048_2_0"/>
          <p:cNvSpPr txBox="1"/>
          <p:nvPr/>
        </p:nvSpPr>
        <p:spPr>
          <a:xfrm>
            <a:off x="2422825" y="3590075"/>
            <a:ext cx="354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변화</a:t>
            </a:r>
            <a:r>
              <a:rPr b="0" i="0" lang="en-US" sz="17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 상위 3개,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700" u="none" cap="none" strike="noStrike">
                <a:solidFill>
                  <a:srgbClr val="A31515"/>
                </a:solidFill>
                <a:latin typeface="Do Hyeon"/>
                <a:ea typeface="Do Hyeon"/>
                <a:cs typeface="Do Hyeon"/>
                <a:sym typeface="Do Hyeon"/>
              </a:rPr>
              <a:t>하위 2개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f90bf93048_2_0"/>
          <p:cNvSpPr txBox="1"/>
          <p:nvPr/>
        </p:nvSpPr>
        <p:spPr>
          <a:xfrm>
            <a:off x="770625" y="8509575"/>
            <a:ext cx="16625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&lt; 마케팅 방안 &gt; </a:t>
            </a:r>
            <a:endParaRPr b="1" i="0" sz="27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평균 구매 금액이 낮고 평균 건수도 낮은 고객으로 이탈 고객이 될 가능성이 큰 군집, 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전반적으로 모든 품목에서 구매 감소가 보이므로 고객 특성을 이용한 상품 추천 활용 필요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가전 관련된 전문 코너를 새로 오픈하는 등, 이탈 예방을 위한 대책 마련이 시급함.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21" name="Google Shape;821;gf90bf93048_2_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gf90bf93048_2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50" y="2800700"/>
            <a:ext cx="17825673" cy="7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f90bf93048_2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5125" y="2800700"/>
            <a:ext cx="5422875" cy="56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f90bf93048_2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0" y="8473875"/>
            <a:ext cx="17827901" cy="18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f90bf93048_2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00700"/>
            <a:ext cx="460100" cy="7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f90bf93048_2_45"/>
          <p:cNvSpPr txBox="1"/>
          <p:nvPr/>
        </p:nvSpPr>
        <p:spPr>
          <a:xfrm>
            <a:off x="3771600" y="1944350"/>
            <a:ext cx="10744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1805명(감소고객 전체의 19.3%)</a:t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31" name="Google Shape;831;gf90bf93048_2_45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2" name="Google Shape;832;gf90bf93048_2_45"/>
          <p:cNvGrpSpPr/>
          <p:nvPr/>
        </p:nvGrpSpPr>
        <p:grpSpPr>
          <a:xfrm>
            <a:off x="3949775" y="865250"/>
            <a:ext cx="7951950" cy="1155300"/>
            <a:chOff x="6789525" y="907825"/>
            <a:chExt cx="7951950" cy="1155300"/>
          </a:xfrm>
        </p:grpSpPr>
        <p:sp>
          <p:nvSpPr>
            <p:cNvPr id="833" name="Google Shape;833;gf90bf93048_2_45"/>
            <p:cNvSpPr txBox="1"/>
            <p:nvPr/>
          </p:nvSpPr>
          <p:spPr>
            <a:xfrm>
              <a:off x="8078175" y="907825"/>
              <a:ext cx="66633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타겟 고객 INSIGHT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34" name="Google Shape;834;gf90bf93048_2_45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200"/>
                <a:buFont typeface="Arial"/>
                <a:buNone/>
              </a:pPr>
              <a:r>
                <a:rPr b="1" i="0" lang="en-US" sz="62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03</a:t>
              </a:r>
              <a:endParaRPr b="0" i="0" sz="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gf90bf93048_2_45"/>
          <p:cNvSpPr txBox="1"/>
          <p:nvPr/>
        </p:nvSpPr>
        <p:spPr>
          <a:xfrm>
            <a:off x="11755826" y="965000"/>
            <a:ext cx="258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1F497D"/>
                </a:solidFill>
                <a:latin typeface="Do Hyeon"/>
                <a:ea typeface="Do Hyeon"/>
                <a:cs typeface="Do Hyeon"/>
                <a:sym typeface="Do Hyeon"/>
              </a:rPr>
              <a:t>: </a:t>
            </a:r>
            <a:r>
              <a:rPr b="0" i="0" lang="en-US" sz="6000" u="none" cap="none" strike="noStrike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군집4</a:t>
            </a:r>
            <a:endParaRPr b="0" i="0" sz="6000" u="none" cap="none" strike="noStrike">
              <a:solidFill>
                <a:srgbClr val="1F497D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836" name="Google Shape;836;gf90bf93048_2_45"/>
          <p:cNvGraphicFramePr/>
          <p:nvPr/>
        </p:nvGraphicFramePr>
        <p:xfrm>
          <a:off x="7825188" y="4069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335300"/>
                <a:gridCol w="1929900"/>
                <a:gridCol w="1625100"/>
              </a:tblGrid>
              <a:tr h="75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등급증감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0.15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0.01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-0.08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-0.07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0.22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0.29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0.24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0.15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전문품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0.48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-0.30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7" name="Google Shape;837;gf90bf93048_2_45"/>
          <p:cNvGraphicFramePr/>
          <p:nvPr/>
        </p:nvGraphicFramePr>
        <p:xfrm>
          <a:off x="588388" y="4069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75"/>
                <a:gridCol w="1670625"/>
              </a:tblGrid>
              <a:tr h="78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구매건수 등급감소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1.14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스포츠/레저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0.39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0.30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일상용품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0.18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0.06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8" name="Google Shape;838;gf90bf93048_2_45"/>
          <p:cNvGraphicFramePr/>
          <p:nvPr/>
        </p:nvGraphicFramePr>
        <p:xfrm>
          <a:off x="4206788" y="4069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686075"/>
                <a:gridCol w="1670625"/>
              </a:tblGrid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구분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구매금액 등급감소</a:t>
                      </a:r>
                      <a:endParaRPr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97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가구/인테리어</a:t>
                      </a:r>
                      <a:endParaRPr sz="2000" u="none" cap="none" strike="noStrike">
                        <a:solidFill>
                          <a:srgbClr val="1F497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97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1.27</a:t>
                      </a:r>
                      <a:endParaRPr sz="2000" u="none" cap="none" strike="noStrike">
                        <a:solidFill>
                          <a:srgbClr val="1F497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97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스포츠/레저</a:t>
                      </a:r>
                      <a:endParaRPr sz="2000" u="none" cap="none" strike="noStrike">
                        <a:solidFill>
                          <a:srgbClr val="1F497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97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0.32</a:t>
                      </a:r>
                      <a:endParaRPr sz="2000" u="none" cap="none" strike="noStrike">
                        <a:solidFill>
                          <a:srgbClr val="1F497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97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</a:t>
                      </a:r>
                      <a:endParaRPr sz="2000" u="none" cap="none" strike="noStrike">
                        <a:solidFill>
                          <a:srgbClr val="1F497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1F497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0.31</a:t>
                      </a:r>
                      <a:endParaRPr sz="2000" u="none" cap="none" strike="noStrike">
                        <a:solidFill>
                          <a:srgbClr val="1F497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명품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0.11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98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-0.01</a:t>
                      </a:r>
                      <a:endParaRPr sz="2000" u="none" cap="none" strike="noStrike">
                        <a:solidFill>
                          <a:srgbClr val="98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9" name="Google Shape;839;gf90bf93048_2_45"/>
          <p:cNvSpPr txBox="1"/>
          <p:nvPr/>
        </p:nvSpPr>
        <p:spPr>
          <a:xfrm>
            <a:off x="12922275" y="4042275"/>
            <a:ext cx="53643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군집 평균 대비 구매금액이 낮고 구매건수도 낮은 고객이다.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가구/인테리어, 스포츠/레저와 같은 선매품에서 구매건수 및 구매금액이 뚜렷하게 감소한 것을 확인할 수 있는 고객이다.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삼분류에서 전문품의 평균 구매건수 감소가 가장 큰 고객이다.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Do Hyeon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A,B,C사에서 전반적으로 구매금액이 감소한 고객이다. </a:t>
            </a:r>
            <a:endParaRPr b="0" i="0" sz="23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40" name="Google Shape;840;gf90bf93048_2_45"/>
          <p:cNvSpPr txBox="1"/>
          <p:nvPr/>
        </p:nvSpPr>
        <p:spPr>
          <a:xfrm>
            <a:off x="14042963" y="3111175"/>
            <a:ext cx="306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0" i="0" lang="en-US" sz="47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&lt;인사이트&gt;</a:t>
            </a:r>
            <a:endParaRPr b="0" i="0" sz="4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41" name="Google Shape;841;gf90bf93048_2_45"/>
          <p:cNvGrpSpPr/>
          <p:nvPr/>
        </p:nvGrpSpPr>
        <p:grpSpPr>
          <a:xfrm>
            <a:off x="8444700" y="2987831"/>
            <a:ext cx="4118400" cy="447950"/>
            <a:chOff x="1662375" y="7791450"/>
            <a:chExt cx="4118400" cy="447950"/>
          </a:xfrm>
        </p:grpSpPr>
        <p:cxnSp>
          <p:nvCxnSpPr>
            <p:cNvPr id="842" name="Google Shape;842;gf90bf93048_2_45"/>
            <p:cNvCxnSpPr/>
            <p:nvPr/>
          </p:nvCxnSpPr>
          <p:spPr>
            <a:xfrm>
              <a:off x="1662375" y="7848600"/>
              <a:ext cx="411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843" name="Google Shape;843;gf90bf93048_2_45"/>
            <p:cNvSpPr/>
            <p:nvPr/>
          </p:nvSpPr>
          <p:spPr>
            <a:xfrm>
              <a:off x="3664425" y="7791450"/>
              <a:ext cx="114300" cy="114300"/>
            </a:xfrm>
            <a:prstGeom prst="ellipse">
              <a:avLst/>
            </a:prstGeom>
            <a:solidFill>
              <a:srgbClr val="124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f90bf93048_2_45"/>
            <p:cNvSpPr txBox="1"/>
            <p:nvPr/>
          </p:nvSpPr>
          <p:spPr>
            <a:xfrm>
              <a:off x="3352875" y="7854500"/>
              <a:ext cx="1276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47,522,023 원</a:t>
              </a:r>
              <a:endParaRPr b="0" i="0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845" name="Google Shape;845;gf90bf93048_2_45"/>
          <p:cNvSpPr txBox="1"/>
          <p:nvPr/>
        </p:nvSpPr>
        <p:spPr>
          <a:xfrm>
            <a:off x="6861425" y="2911638"/>
            <a:ext cx="16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평균 구매 금액 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f90bf93048_2_45"/>
          <p:cNvSpPr txBox="1"/>
          <p:nvPr/>
        </p:nvSpPr>
        <p:spPr>
          <a:xfrm>
            <a:off x="8973075" y="3050881"/>
            <a:ext cx="160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44,319,351 원</a:t>
            </a:r>
            <a:endParaRPr b="0" i="0" sz="1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47" name="Google Shape;847;gf90bf93048_2_45"/>
          <p:cNvSpPr/>
          <p:nvPr/>
        </p:nvSpPr>
        <p:spPr>
          <a:xfrm>
            <a:off x="10020825" y="2987838"/>
            <a:ext cx="118800" cy="118800"/>
          </a:xfrm>
          <a:prstGeom prst="diamond">
            <a:avLst/>
          </a:prstGeom>
          <a:solidFill>
            <a:srgbClr val="FFFF00"/>
          </a:solidFill>
          <a:ln cap="flat" cmpd="sng" w="952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8" name="Google Shape;848;gf90bf93048_2_45"/>
          <p:cNvGrpSpPr/>
          <p:nvPr/>
        </p:nvGrpSpPr>
        <p:grpSpPr>
          <a:xfrm>
            <a:off x="803001" y="2932938"/>
            <a:ext cx="5672349" cy="502844"/>
            <a:chOff x="803001" y="2932938"/>
            <a:chExt cx="5672349" cy="502844"/>
          </a:xfrm>
        </p:grpSpPr>
        <p:grpSp>
          <p:nvGrpSpPr>
            <p:cNvPr id="849" name="Google Shape;849;gf90bf93048_2_45"/>
            <p:cNvGrpSpPr/>
            <p:nvPr/>
          </p:nvGrpSpPr>
          <p:grpSpPr>
            <a:xfrm>
              <a:off x="803001" y="2932938"/>
              <a:ext cx="5672349" cy="502844"/>
              <a:chOff x="6851676" y="2923700"/>
              <a:chExt cx="5672349" cy="502844"/>
            </a:xfrm>
          </p:grpSpPr>
          <p:grpSp>
            <p:nvGrpSpPr>
              <p:cNvPr id="850" name="Google Shape;850;gf90bf93048_2_45"/>
              <p:cNvGrpSpPr/>
              <p:nvPr/>
            </p:nvGrpSpPr>
            <p:grpSpPr>
              <a:xfrm>
                <a:off x="8405625" y="2978594"/>
                <a:ext cx="4118400" cy="447950"/>
                <a:chOff x="7262625" y="7791444"/>
                <a:chExt cx="4118400" cy="447950"/>
              </a:xfrm>
            </p:grpSpPr>
            <p:grpSp>
              <p:nvGrpSpPr>
                <p:cNvPr id="851" name="Google Shape;851;gf90bf93048_2_45"/>
                <p:cNvGrpSpPr/>
                <p:nvPr/>
              </p:nvGrpSpPr>
              <p:grpSpPr>
                <a:xfrm>
                  <a:off x="7262625" y="7791444"/>
                  <a:ext cx="4118400" cy="114300"/>
                  <a:chOff x="7262638" y="7944069"/>
                  <a:chExt cx="4118400" cy="114300"/>
                </a:xfrm>
              </p:grpSpPr>
              <p:cxnSp>
                <p:nvCxnSpPr>
                  <p:cNvPr id="852" name="Google Shape;852;gf90bf93048_2_45"/>
                  <p:cNvCxnSpPr/>
                  <p:nvPr/>
                </p:nvCxnSpPr>
                <p:spPr>
                  <a:xfrm>
                    <a:off x="7262638" y="8001219"/>
                    <a:ext cx="4118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stealth"/>
                    <a:tailEnd len="med" w="med" type="stealth"/>
                  </a:ln>
                </p:spPr>
              </p:cxnSp>
              <p:sp>
                <p:nvSpPr>
                  <p:cNvPr id="853" name="Google Shape;853;gf90bf93048_2_45"/>
                  <p:cNvSpPr/>
                  <p:nvPr/>
                </p:nvSpPr>
                <p:spPr>
                  <a:xfrm>
                    <a:off x="9264688" y="7944069"/>
                    <a:ext cx="114300" cy="114300"/>
                  </a:xfrm>
                  <a:prstGeom prst="ellipse">
                    <a:avLst/>
                  </a:prstGeom>
                  <a:solidFill>
                    <a:srgbClr val="12408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54" name="Google Shape;854;gf90bf93048_2_45"/>
                <p:cNvSpPr txBox="1"/>
                <p:nvPr/>
              </p:nvSpPr>
              <p:spPr>
                <a:xfrm>
                  <a:off x="8893138" y="7854494"/>
                  <a:ext cx="857400" cy="38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-US" sz="13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1448 건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55" name="Google Shape;855;gf90bf93048_2_45"/>
              <p:cNvSpPr txBox="1"/>
              <p:nvPr/>
            </p:nvSpPr>
            <p:spPr>
              <a:xfrm>
                <a:off x="6851676" y="2923700"/>
                <a:ext cx="2021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평균 구매 건수 : 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6" name="Google Shape;856;gf90bf93048_2_45"/>
            <p:cNvSpPr/>
            <p:nvPr/>
          </p:nvSpPr>
          <p:spPr>
            <a:xfrm>
              <a:off x="3895425" y="2987838"/>
              <a:ext cx="118800" cy="118800"/>
            </a:xfrm>
            <a:prstGeom prst="diamond">
              <a:avLst/>
            </a:prstGeom>
            <a:solidFill>
              <a:srgbClr val="FFFF00"/>
            </a:solidFill>
            <a:ln cap="flat" cmpd="sng" w="9525">
              <a:solidFill>
                <a:srgbClr val="124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f90bf93048_2_45"/>
            <p:cNvSpPr txBox="1"/>
            <p:nvPr/>
          </p:nvSpPr>
          <p:spPr>
            <a:xfrm>
              <a:off x="3430875" y="3050881"/>
              <a:ext cx="781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1425 건</a:t>
              </a:r>
              <a:endParaRPr b="0" i="0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858" name="Google Shape;858;gf90bf93048_2_45"/>
          <p:cNvSpPr txBox="1"/>
          <p:nvPr/>
        </p:nvSpPr>
        <p:spPr>
          <a:xfrm>
            <a:off x="7825200" y="3590075"/>
            <a:ext cx="489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등급증가 변화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f90bf93048_2_45"/>
          <p:cNvSpPr txBox="1"/>
          <p:nvPr/>
        </p:nvSpPr>
        <p:spPr>
          <a:xfrm>
            <a:off x="2422825" y="3590075"/>
            <a:ext cx="354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 구매 변화</a:t>
            </a:r>
            <a:r>
              <a:rPr b="0" i="0" lang="en-US" sz="17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 상위 3개,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0" lang="en-US" sz="1700" u="none" cap="none" strike="noStrike">
                <a:solidFill>
                  <a:srgbClr val="A31515"/>
                </a:solidFill>
                <a:latin typeface="Do Hyeon"/>
                <a:ea typeface="Do Hyeon"/>
                <a:cs typeface="Do Hyeon"/>
                <a:sym typeface="Do Hyeon"/>
              </a:rPr>
              <a:t>하위 2개</a:t>
            </a:r>
            <a:r>
              <a:rPr b="0" i="0" lang="en-US" sz="1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]</a:t>
            </a:r>
            <a:endParaRPr b="0" i="0" sz="17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f90bf93048_2_45"/>
          <p:cNvSpPr txBox="1"/>
          <p:nvPr/>
        </p:nvSpPr>
        <p:spPr>
          <a:xfrm>
            <a:off x="770625" y="8509575"/>
            <a:ext cx="16625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&lt; 마케팅 방안 &gt; </a:t>
            </a:r>
            <a:endParaRPr b="1" i="0" sz="27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평균 구매 금액이 낮고 평균 건수도 낮은 고객으로 이탈 고객이 될 가능성이 큰 군집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가전에 대한 구매 건수 및 금액이 증가하였으므로 해당 항목에 대한 베스트 상품 등을 추천.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Do Hyeon"/>
              <a:buChar char="-"/>
            </a:pPr>
            <a:r>
              <a:rPr b="0" i="0" lang="en-US" sz="2200" u="none" cap="none" strike="noStrike">
                <a:solidFill>
                  <a:srgbClr val="212121"/>
                </a:solidFill>
                <a:latin typeface="Do Hyeon"/>
                <a:ea typeface="Do Hyeon"/>
                <a:cs typeface="Do Hyeon"/>
                <a:sym typeface="Do Hyeon"/>
              </a:rPr>
              <a:t>트렌디한 가구/인테리어 상품을 전시한 팝업스토어를 런칭하여 기존고객층의 이탈을 예방하고 새로운 고객층 확보를 시도.</a:t>
            </a:r>
            <a:endParaRPr b="0" i="0" sz="2200" u="none" cap="none" strike="noStrike">
              <a:solidFill>
                <a:srgbClr val="21212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1" name="Google Shape;861;gf90bf93048_2_45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b51e7dfa0_0_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gcb51e7dfa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6191" y="2914286"/>
            <a:ext cx="4809524" cy="4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cb51e7dfa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14286"/>
            <a:ext cx="4895238" cy="4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cb51e7dfa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5238" y="2914286"/>
            <a:ext cx="8609524" cy="4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cb51e7dfa0_0_0"/>
          <p:cNvSpPr txBox="1"/>
          <p:nvPr/>
        </p:nvSpPr>
        <p:spPr>
          <a:xfrm>
            <a:off x="1977300" y="4535059"/>
            <a:ext cx="143334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04 제안 및 정리</a:t>
            </a:r>
            <a:endParaRPr b="0" i="0" sz="74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1" name="Google Shape;871;gcb51e7dfa0_0_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gf90bf93048_3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75"/>
            <a:ext cx="18285725" cy="67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f90bf93048_3_47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8" name="Google Shape;878;gf90bf93048_3_47"/>
          <p:cNvGrpSpPr/>
          <p:nvPr/>
        </p:nvGrpSpPr>
        <p:grpSpPr>
          <a:xfrm>
            <a:off x="3017774" y="3201725"/>
            <a:ext cx="5612267" cy="6258447"/>
            <a:chOff x="4132749" y="2895675"/>
            <a:chExt cx="5612267" cy="6258447"/>
          </a:xfrm>
        </p:grpSpPr>
        <p:grpSp>
          <p:nvGrpSpPr>
            <p:cNvPr id="879" name="Google Shape;879;gf90bf93048_3_47"/>
            <p:cNvGrpSpPr/>
            <p:nvPr/>
          </p:nvGrpSpPr>
          <p:grpSpPr>
            <a:xfrm>
              <a:off x="4132749" y="2895675"/>
              <a:ext cx="5612267" cy="6258447"/>
              <a:chOff x="4132749" y="2895675"/>
              <a:chExt cx="5612267" cy="6258447"/>
            </a:xfrm>
          </p:grpSpPr>
          <p:grpSp>
            <p:nvGrpSpPr>
              <p:cNvPr id="880" name="Google Shape;880;gf90bf93048_3_47"/>
              <p:cNvGrpSpPr/>
              <p:nvPr/>
            </p:nvGrpSpPr>
            <p:grpSpPr>
              <a:xfrm>
                <a:off x="4132749" y="2895675"/>
                <a:ext cx="5612267" cy="6258447"/>
                <a:chOff x="1533050" y="3221625"/>
                <a:chExt cx="5554500" cy="6132125"/>
              </a:xfrm>
            </p:grpSpPr>
            <p:grpSp>
              <p:nvGrpSpPr>
                <p:cNvPr id="881" name="Google Shape;881;gf90bf93048_3_47"/>
                <p:cNvGrpSpPr/>
                <p:nvPr/>
              </p:nvGrpSpPr>
              <p:grpSpPr>
                <a:xfrm>
                  <a:off x="1533050" y="3221625"/>
                  <a:ext cx="5554500" cy="6132000"/>
                  <a:chOff x="1533050" y="3221625"/>
                  <a:chExt cx="5554500" cy="6132000"/>
                </a:xfrm>
              </p:grpSpPr>
              <p:sp>
                <p:nvSpPr>
                  <p:cNvPr id="882" name="Google Shape;882;gf90bf93048_3_47"/>
                  <p:cNvSpPr/>
                  <p:nvPr/>
                </p:nvSpPr>
                <p:spPr>
                  <a:xfrm>
                    <a:off x="1533050" y="3221625"/>
                    <a:ext cx="5554500" cy="2332800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rgbClr val="16396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3" name="Google Shape;883;gf90bf93048_3_47"/>
                  <p:cNvSpPr/>
                  <p:nvPr/>
                </p:nvSpPr>
                <p:spPr>
                  <a:xfrm>
                    <a:off x="1533050" y="5554425"/>
                    <a:ext cx="5554500" cy="3799200"/>
                  </a:xfrm>
                  <a:prstGeom prst="rect">
                    <a:avLst/>
                  </a:prstGeom>
                  <a:solidFill>
                    <a:srgbClr val="16396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4" name="Google Shape;884;gf90bf93048_3_47"/>
                <p:cNvSpPr/>
                <p:nvPr/>
              </p:nvSpPr>
              <p:spPr>
                <a:xfrm>
                  <a:off x="1755190" y="3867520"/>
                  <a:ext cx="5110200" cy="5331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f90bf93048_3_47"/>
                <p:cNvSpPr/>
                <p:nvPr/>
              </p:nvSpPr>
              <p:spPr>
                <a:xfrm>
                  <a:off x="1533050" y="5476850"/>
                  <a:ext cx="4332600" cy="3876900"/>
                </a:xfrm>
                <a:prstGeom prst="triangle">
                  <a:avLst>
                    <a:gd fmla="val 0" name="adj"/>
                  </a:avLst>
                </a:prstGeom>
                <a:solidFill>
                  <a:srgbClr val="1F4C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f90bf93048_3_47"/>
                <p:cNvSpPr/>
                <p:nvPr/>
              </p:nvSpPr>
              <p:spPr>
                <a:xfrm flipH="1">
                  <a:off x="2754950" y="5476850"/>
                  <a:ext cx="4332600" cy="3876900"/>
                </a:xfrm>
                <a:prstGeom prst="triangle">
                  <a:avLst>
                    <a:gd fmla="val 0" name="adj"/>
                  </a:avLst>
                </a:prstGeom>
                <a:solidFill>
                  <a:srgbClr val="1F49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7" name="Google Shape;887;gf90bf93048_3_47"/>
              <p:cNvSpPr txBox="1"/>
              <p:nvPr/>
            </p:nvSpPr>
            <p:spPr>
              <a:xfrm>
                <a:off x="4847400" y="4139763"/>
                <a:ext cx="4041900" cy="38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&lt; </a:t>
                </a:r>
                <a:r>
                  <a:rPr b="1" i="0" lang="en-US" sz="23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군집별 고객별 맞춤 추천 상품 &gt;</a:t>
                </a:r>
                <a:br>
                  <a:rPr b="1" i="0" lang="en-US" sz="25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b="1" i="0" lang="en-US" sz="49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·</a:t>
                </a:r>
                <a:endParaRPr b="1" i="0" sz="4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-US" sz="37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·</a:t>
                </a:r>
                <a:endParaRPr b="1" i="0" sz="37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-US" sz="30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·</a:t>
                </a:r>
                <a:endParaRPr b="1" i="0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·</a:t>
                </a:r>
                <a:endParaRPr b="1" i="0" sz="18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45720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t/>
                </a:r>
                <a:endParaRPr b="1" i="0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888" name="Google Shape;888;gf90bf93048_3_47"/>
            <p:cNvCxnSpPr>
              <a:stCxn id="886" idx="0"/>
              <a:endCxn id="886" idx="4"/>
            </p:cNvCxnSpPr>
            <p:nvPr/>
          </p:nvCxnSpPr>
          <p:spPr>
            <a:xfrm flipH="1">
              <a:off x="5367416" y="5197358"/>
              <a:ext cx="4377600" cy="39567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9" name="Google Shape;889;gf90bf93048_3_47"/>
          <p:cNvSpPr txBox="1"/>
          <p:nvPr/>
        </p:nvSpPr>
        <p:spPr>
          <a:xfrm>
            <a:off x="10417925" y="5814225"/>
            <a:ext cx="5824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Do Hyeon"/>
              <a:buChar char="●"/>
            </a:pPr>
            <a:r>
              <a:rPr b="0" i="0" lang="en-US" sz="3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할인 쿠폰 발급</a:t>
            </a:r>
            <a:endParaRPr b="0" i="0" sz="3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50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Do Hyeon"/>
              <a:buChar char="●"/>
            </a:pPr>
            <a:r>
              <a:rPr b="0" i="0" lang="en-US" sz="3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신제품 서포터즈 모집 정보</a:t>
            </a:r>
            <a:endParaRPr b="0" i="0" sz="3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50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Do Hyeon"/>
              <a:buChar char="●"/>
            </a:pPr>
            <a:r>
              <a:rPr b="0" i="0" lang="en-US" sz="3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할인 행사 정보</a:t>
            </a:r>
            <a:endParaRPr b="0" i="0" sz="3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50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Do Hyeon"/>
              <a:buChar char="●"/>
            </a:pPr>
            <a:r>
              <a:rPr b="0" i="0" lang="en-US" sz="35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기념일 축하 쿠폰 발급(연1회)</a:t>
            </a:r>
            <a:endParaRPr b="0" i="0" sz="35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90" name="Google Shape;890;gf90bf93048_3_47"/>
          <p:cNvGrpSpPr/>
          <p:nvPr/>
        </p:nvGrpSpPr>
        <p:grpSpPr>
          <a:xfrm>
            <a:off x="5258372" y="865250"/>
            <a:ext cx="9844034" cy="1197875"/>
            <a:chOff x="5296363" y="865250"/>
            <a:chExt cx="7771401" cy="1197875"/>
          </a:xfrm>
        </p:grpSpPr>
        <p:grpSp>
          <p:nvGrpSpPr>
            <p:cNvPr id="891" name="Google Shape;891;gf90bf93048_3_47"/>
            <p:cNvGrpSpPr/>
            <p:nvPr/>
          </p:nvGrpSpPr>
          <p:grpSpPr>
            <a:xfrm>
              <a:off x="5296363" y="865250"/>
              <a:ext cx="5889450" cy="1155300"/>
              <a:chOff x="6789525" y="907825"/>
              <a:chExt cx="5889450" cy="1155300"/>
            </a:xfrm>
          </p:grpSpPr>
          <p:sp>
            <p:nvSpPr>
              <p:cNvPr id="892" name="Google Shape;892;gf90bf93048_3_47"/>
              <p:cNvSpPr txBox="1"/>
              <p:nvPr/>
            </p:nvSpPr>
            <p:spPr>
              <a:xfrm>
                <a:off x="8078175" y="907825"/>
                <a:ext cx="4600800" cy="115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1" i="0" lang="en-US" sz="7200" u="none" cap="none" strike="noStrike">
                    <a:solidFill>
                      <a:srgbClr val="12408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제안 및 정리</a:t>
                </a:r>
                <a:endParaRPr b="0" i="0" sz="1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893" name="Google Shape;893;gf90bf93048_3_47"/>
              <p:cNvSpPr/>
              <p:nvPr/>
            </p:nvSpPr>
            <p:spPr>
              <a:xfrm>
                <a:off x="6789525" y="977875"/>
                <a:ext cx="1133100" cy="1015200"/>
              </a:xfrm>
              <a:prstGeom prst="roundRect">
                <a:avLst>
                  <a:gd fmla="val 16667" name="adj"/>
                </a:avLst>
              </a:prstGeom>
              <a:solidFill>
                <a:srgbClr val="1F4C8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0"/>
                  <a:buFont typeface="Arial"/>
                  <a:buNone/>
                </a:pPr>
                <a:r>
                  <a:rPr b="1" i="0" lang="en-US" sz="60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04</a:t>
                </a:r>
                <a:endParaRPr b="0" i="0" sz="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4" name="Google Shape;894;gf90bf93048_3_47"/>
            <p:cNvSpPr txBox="1"/>
            <p:nvPr/>
          </p:nvSpPr>
          <p:spPr>
            <a:xfrm>
              <a:off x="10130164" y="1293625"/>
              <a:ext cx="2937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추가적인 활용방안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895" name="Google Shape;895;gf90bf93048_3_47"/>
          <p:cNvSpPr txBox="1"/>
          <p:nvPr/>
        </p:nvSpPr>
        <p:spPr>
          <a:xfrm>
            <a:off x="11332625" y="4439675"/>
            <a:ext cx="292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&lt; 뉴스레터 &gt;</a:t>
            </a:r>
            <a:endParaRPr b="0" i="0" sz="45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6" name="Google Shape;896;gf90bf93048_3_47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f90bf93048_3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75"/>
            <a:ext cx="18285725" cy="67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f90bf93048_3_241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f90bf93048_3_241"/>
          <p:cNvSpPr txBox="1"/>
          <p:nvPr/>
        </p:nvSpPr>
        <p:spPr>
          <a:xfrm>
            <a:off x="3771600" y="1944350"/>
            <a:ext cx="107448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뉴스레터 구성 예시</a:t>
            </a:r>
            <a:endParaRPr b="0" i="0" sz="30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904" name="Google Shape;904;gf90bf93048_3_241"/>
          <p:cNvGrpSpPr/>
          <p:nvPr/>
        </p:nvGrpSpPr>
        <p:grpSpPr>
          <a:xfrm>
            <a:off x="10269197" y="2857871"/>
            <a:ext cx="5638300" cy="6680360"/>
            <a:chOff x="9825534" y="3050571"/>
            <a:chExt cx="5638300" cy="6680360"/>
          </a:xfrm>
        </p:grpSpPr>
        <p:grpSp>
          <p:nvGrpSpPr>
            <p:cNvPr id="905" name="Google Shape;905;gf90bf93048_3_241"/>
            <p:cNvGrpSpPr/>
            <p:nvPr/>
          </p:nvGrpSpPr>
          <p:grpSpPr>
            <a:xfrm>
              <a:off x="9825534" y="3050571"/>
              <a:ext cx="5638300" cy="6680360"/>
              <a:chOff x="9825534" y="3050571"/>
              <a:chExt cx="5638300" cy="6680360"/>
            </a:xfrm>
          </p:grpSpPr>
          <p:grpSp>
            <p:nvGrpSpPr>
              <p:cNvPr id="906" name="Google Shape;906;gf90bf93048_3_241"/>
              <p:cNvGrpSpPr/>
              <p:nvPr/>
            </p:nvGrpSpPr>
            <p:grpSpPr>
              <a:xfrm>
                <a:off x="9825534" y="3050571"/>
                <a:ext cx="5638300" cy="6680360"/>
                <a:chOff x="4212206" y="4370021"/>
                <a:chExt cx="4637142" cy="5494169"/>
              </a:xfrm>
            </p:grpSpPr>
            <p:pic>
              <p:nvPicPr>
                <p:cNvPr id="907" name="Google Shape;907;gf90bf93048_3_24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212206" y="4370021"/>
                  <a:ext cx="4637142" cy="311727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rotWithShape="0" algn="bl" dir="4800000" dist="104775">
                    <a:srgbClr val="000000">
                      <a:alpha val="7843"/>
                    </a:srgbClr>
                  </a:outerShdw>
                </a:effectLst>
              </p:spPr>
            </p:pic>
            <p:pic>
              <p:nvPicPr>
                <p:cNvPr id="908" name="Google Shape;908;gf90bf93048_3_24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212206" y="7413267"/>
                  <a:ext cx="4637142" cy="245092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rotWithShape="0" algn="bl" dir="4800000" dist="104775">
                    <a:srgbClr val="000000">
                      <a:alpha val="7843"/>
                    </a:srgbClr>
                  </a:outerShdw>
                </a:effectLst>
              </p:spPr>
            </p:pic>
          </p:grpSp>
          <p:sp>
            <p:nvSpPr>
              <p:cNvPr id="909" name="Google Shape;909;gf90bf93048_3_241"/>
              <p:cNvSpPr/>
              <p:nvPr/>
            </p:nvSpPr>
            <p:spPr>
              <a:xfrm>
                <a:off x="9976175" y="3167500"/>
                <a:ext cx="2827200" cy="532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10" name="Google Shape;910;gf90bf93048_3_241"/>
            <p:cNvPicPr preferRelativeResize="0"/>
            <p:nvPr/>
          </p:nvPicPr>
          <p:blipFill rotWithShape="1">
            <a:blip r:embed="rId6">
              <a:alphaModFix/>
            </a:blip>
            <a:srcRect b="89797" l="13458" r="49363" t="0"/>
            <a:stretch/>
          </p:blipFill>
          <p:spPr>
            <a:xfrm>
              <a:off x="11185825" y="3201725"/>
              <a:ext cx="2988900" cy="551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1" name="Google Shape;911;gf90bf93048_3_241"/>
          <p:cNvGrpSpPr/>
          <p:nvPr/>
        </p:nvGrpSpPr>
        <p:grpSpPr>
          <a:xfrm>
            <a:off x="5258372" y="865250"/>
            <a:ext cx="9844034" cy="1197875"/>
            <a:chOff x="5296363" y="865250"/>
            <a:chExt cx="7771401" cy="1197875"/>
          </a:xfrm>
        </p:grpSpPr>
        <p:grpSp>
          <p:nvGrpSpPr>
            <p:cNvPr id="912" name="Google Shape;912;gf90bf93048_3_241"/>
            <p:cNvGrpSpPr/>
            <p:nvPr/>
          </p:nvGrpSpPr>
          <p:grpSpPr>
            <a:xfrm>
              <a:off x="5296363" y="865250"/>
              <a:ext cx="5889450" cy="1155300"/>
              <a:chOff x="6789525" y="907825"/>
              <a:chExt cx="5889450" cy="1155300"/>
            </a:xfrm>
          </p:grpSpPr>
          <p:sp>
            <p:nvSpPr>
              <p:cNvPr id="913" name="Google Shape;913;gf90bf93048_3_241"/>
              <p:cNvSpPr txBox="1"/>
              <p:nvPr/>
            </p:nvSpPr>
            <p:spPr>
              <a:xfrm>
                <a:off x="8078175" y="907825"/>
                <a:ext cx="4600800" cy="115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1" i="0" lang="en-US" sz="7200" u="none" cap="none" strike="noStrike">
                    <a:solidFill>
                      <a:srgbClr val="12408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제안 및 정리</a:t>
                </a:r>
                <a:endParaRPr b="0" i="0" sz="18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914" name="Google Shape;914;gf90bf93048_3_241"/>
              <p:cNvSpPr/>
              <p:nvPr/>
            </p:nvSpPr>
            <p:spPr>
              <a:xfrm>
                <a:off x="6789525" y="977875"/>
                <a:ext cx="1133100" cy="1015200"/>
              </a:xfrm>
              <a:prstGeom prst="roundRect">
                <a:avLst>
                  <a:gd fmla="val 16667" name="adj"/>
                </a:avLst>
              </a:prstGeom>
              <a:solidFill>
                <a:srgbClr val="1F4C8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0"/>
                  <a:buFont typeface="Arial"/>
                  <a:buNone/>
                </a:pPr>
                <a:r>
                  <a:rPr b="1" i="0" lang="en-US" sz="60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04</a:t>
                </a:r>
                <a:endParaRPr b="0" i="0" sz="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5" name="Google Shape;915;gf90bf93048_3_241"/>
            <p:cNvSpPr txBox="1"/>
            <p:nvPr/>
          </p:nvSpPr>
          <p:spPr>
            <a:xfrm>
              <a:off x="10130164" y="1293625"/>
              <a:ext cx="2937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추가적인 활용방안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916" name="Google Shape;916;gf90bf93048_3_241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gf90bf93048_3_241"/>
          <p:cNvGrpSpPr/>
          <p:nvPr/>
        </p:nvGrpSpPr>
        <p:grpSpPr>
          <a:xfrm>
            <a:off x="2170958" y="2857888"/>
            <a:ext cx="7545784" cy="6680307"/>
            <a:chOff x="2170958" y="2857888"/>
            <a:chExt cx="7545784" cy="6680307"/>
          </a:xfrm>
        </p:grpSpPr>
        <p:grpSp>
          <p:nvGrpSpPr>
            <p:cNvPr id="918" name="Google Shape;918;gf90bf93048_3_241"/>
            <p:cNvGrpSpPr/>
            <p:nvPr/>
          </p:nvGrpSpPr>
          <p:grpSpPr>
            <a:xfrm>
              <a:off x="2170958" y="2857888"/>
              <a:ext cx="7545784" cy="6680307"/>
              <a:chOff x="2824161" y="3894987"/>
              <a:chExt cx="5638335" cy="4991637"/>
            </a:xfrm>
          </p:grpSpPr>
          <p:grpSp>
            <p:nvGrpSpPr>
              <p:cNvPr id="919" name="Google Shape;919;gf90bf93048_3_241"/>
              <p:cNvGrpSpPr/>
              <p:nvPr/>
            </p:nvGrpSpPr>
            <p:grpSpPr>
              <a:xfrm>
                <a:off x="2824161" y="3894987"/>
                <a:ext cx="5638335" cy="4991637"/>
                <a:chOff x="2824161" y="3894987"/>
                <a:chExt cx="5638335" cy="4991637"/>
              </a:xfrm>
            </p:grpSpPr>
            <p:pic>
              <p:nvPicPr>
                <p:cNvPr id="920" name="Google Shape;920;gf90bf93048_3_24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824161" y="3894987"/>
                  <a:ext cx="5638335" cy="49916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rotWithShape="0" algn="bl" dir="4800000" dist="104775">
                    <a:srgbClr val="000000">
                      <a:alpha val="7843"/>
                    </a:srgbClr>
                  </a:outerShdw>
                </a:effectLst>
              </p:spPr>
            </p:pic>
            <p:sp>
              <p:nvSpPr>
                <p:cNvPr id="921" name="Google Shape;921;gf90bf93048_3_241"/>
                <p:cNvSpPr/>
                <p:nvPr/>
              </p:nvSpPr>
              <p:spPr>
                <a:xfrm>
                  <a:off x="3889375" y="4571450"/>
                  <a:ext cx="3507900" cy="535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922" name="Google Shape;922;gf90bf93048_3_241"/>
              <p:cNvPicPr preferRelativeResize="0"/>
              <p:nvPr/>
            </p:nvPicPr>
            <p:blipFill rotWithShape="1">
              <a:blip r:embed="rId8">
                <a:alphaModFix/>
              </a:blip>
              <a:srcRect b="76064" l="36149" r="17247" t="14513"/>
              <a:stretch/>
            </p:blipFill>
            <p:spPr>
              <a:xfrm>
                <a:off x="3910588" y="4527700"/>
                <a:ext cx="3617872" cy="64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3" name="Google Shape;923;gf90bf93048_3_241"/>
            <p:cNvSpPr/>
            <p:nvPr/>
          </p:nvSpPr>
          <p:spPr>
            <a:xfrm>
              <a:off x="3723575" y="3751850"/>
              <a:ext cx="4016100" cy="76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gf90bf93048_3_241"/>
          <p:cNvSpPr txBox="1"/>
          <p:nvPr/>
        </p:nvSpPr>
        <p:spPr>
          <a:xfrm>
            <a:off x="3581400" y="3775650"/>
            <a:ext cx="437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클릭하고 </a:t>
            </a:r>
            <a:r>
              <a:rPr lang="en-US" sz="3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선물</a:t>
            </a:r>
            <a:r>
              <a:rPr b="0" i="0" lang="en-US" sz="3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받기</a:t>
            </a:r>
            <a:endParaRPr b="0" i="0" sz="3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380952" y="380952"/>
            <a:ext cx="2021008" cy="386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6191" y="2914286"/>
            <a:ext cx="4809524" cy="4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14286"/>
            <a:ext cx="4895238" cy="4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5238" y="2914286"/>
            <a:ext cx="8609524" cy="4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1977300" y="4535059"/>
            <a:ext cx="143334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 추진배경</a:t>
            </a:r>
            <a:endParaRPr b="0" i="0" sz="20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35bdafbb7_1_3"/>
          <p:cNvSpPr/>
          <p:nvPr/>
        </p:nvSpPr>
        <p:spPr>
          <a:xfrm>
            <a:off x="1578575" y="2050700"/>
            <a:ext cx="15338400" cy="6087600"/>
          </a:xfrm>
          <a:prstGeom prst="roundRect">
            <a:avLst>
              <a:gd fmla="val 4885" name="adj"/>
            </a:avLst>
          </a:prstGeom>
          <a:solidFill>
            <a:srgbClr val="E4EDF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f35bdafbb7_1_3"/>
          <p:cNvSpPr/>
          <p:nvPr/>
        </p:nvSpPr>
        <p:spPr>
          <a:xfrm>
            <a:off x="1624350" y="8952975"/>
            <a:ext cx="15192000" cy="11598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D5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f35bdafbb7_1_3"/>
          <p:cNvSpPr txBox="1"/>
          <p:nvPr/>
        </p:nvSpPr>
        <p:spPr>
          <a:xfrm>
            <a:off x="5681513" y="639175"/>
            <a:ext cx="74373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TEAMstargram</a:t>
            </a:r>
            <a:endParaRPr b="0"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32" name="Google Shape;932;gf35bdafbb7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277" y="2075375"/>
            <a:ext cx="151918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f35bdafbb7_1_3"/>
          <p:cNvSpPr txBox="1"/>
          <p:nvPr/>
        </p:nvSpPr>
        <p:spPr>
          <a:xfrm>
            <a:off x="4927275" y="8952975"/>
            <a:ext cx="11352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6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팀워크와 분위기는 단연 원내 1등이라고 자부할 수 있었던 팀. 미숙한 부분은 서로 채워주며 어려움을 배움으로 승화시킬 수 있었다. 사랑을 담은 메세지를 Direct로 보냅니다.  </a:t>
            </a:r>
            <a:endParaRPr b="1" i="0" sz="26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34" name="Google Shape;934;gf35bdafbb7_1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5713" y="2340075"/>
            <a:ext cx="3673799" cy="359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gf35bdafbb7_1_3"/>
          <p:cNvGrpSpPr/>
          <p:nvPr/>
        </p:nvGrpSpPr>
        <p:grpSpPr>
          <a:xfrm>
            <a:off x="12377288" y="2876246"/>
            <a:ext cx="3916800" cy="2078723"/>
            <a:chOff x="11450316" y="3959696"/>
            <a:chExt cx="3916800" cy="2078723"/>
          </a:xfrm>
        </p:grpSpPr>
        <p:sp>
          <p:nvSpPr>
            <p:cNvPr id="936" name="Google Shape;936;gf35bdafbb7_1_3"/>
            <p:cNvSpPr txBox="1"/>
            <p:nvPr/>
          </p:nvSpPr>
          <p:spPr>
            <a:xfrm>
              <a:off x="11842116" y="4682119"/>
              <a:ext cx="3133200" cy="13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238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GitHub : 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5"/>
                </a:rPr>
                <a:t>https://github.com/yibnn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2385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E-Mail 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: 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	</a:t>
              </a: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6"/>
                </a:rPr>
                <a:t>hiyub.985@gmail.com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937" name="Google Shape;937;gf35bdafbb7_1_3"/>
            <p:cNvSpPr txBox="1"/>
            <p:nvPr/>
          </p:nvSpPr>
          <p:spPr>
            <a:xfrm>
              <a:off x="11450316" y="3959696"/>
              <a:ext cx="391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송유빈</a:t>
              </a:r>
              <a:endParaRPr b="0" i="0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938" name="Google Shape;938;gf35bdafbb7_1_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840907" y="4512783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9" name="Google Shape;939;gf35bdafbb7_1_3"/>
          <p:cNvGrpSpPr/>
          <p:nvPr/>
        </p:nvGrpSpPr>
        <p:grpSpPr>
          <a:xfrm>
            <a:off x="3004988" y="5534896"/>
            <a:ext cx="3916800" cy="2078723"/>
            <a:chOff x="2268699" y="7714221"/>
            <a:chExt cx="3916800" cy="2078723"/>
          </a:xfrm>
        </p:grpSpPr>
        <p:sp>
          <p:nvSpPr>
            <p:cNvPr id="940" name="Google Shape;940;gf35bdafbb7_1_3"/>
            <p:cNvSpPr txBox="1"/>
            <p:nvPr/>
          </p:nvSpPr>
          <p:spPr>
            <a:xfrm>
              <a:off x="2660497" y="8436644"/>
              <a:ext cx="3133200" cy="13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238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GitHub : </a:t>
              </a: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8"/>
                </a:rPr>
                <a:t>https://github.com/hharimjung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2385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E-Mail 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: 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9"/>
                </a:rPr>
                <a:t>halim7401@naver.com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941" name="Google Shape;941;gf35bdafbb7_1_3"/>
            <p:cNvSpPr txBox="1"/>
            <p:nvPr/>
          </p:nvSpPr>
          <p:spPr>
            <a:xfrm>
              <a:off x="2268699" y="7714221"/>
              <a:ext cx="391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정하림</a:t>
              </a:r>
              <a:endParaRPr b="0" i="0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942" name="Google Shape;942;gf35bdafbb7_1_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659289" y="826730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3" name="Google Shape;943;gf35bdafbb7_1_3"/>
          <p:cNvGrpSpPr/>
          <p:nvPr/>
        </p:nvGrpSpPr>
        <p:grpSpPr>
          <a:xfrm>
            <a:off x="2262037" y="3161996"/>
            <a:ext cx="3916800" cy="2078723"/>
            <a:chOff x="2628826" y="4407871"/>
            <a:chExt cx="3916800" cy="2078723"/>
          </a:xfrm>
        </p:grpSpPr>
        <p:pic>
          <p:nvPicPr>
            <p:cNvPr id="944" name="Google Shape;944;gf35bdafbb7_1_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019419" y="4960958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gf35bdafbb7_1_3"/>
            <p:cNvSpPr txBox="1"/>
            <p:nvPr/>
          </p:nvSpPr>
          <p:spPr>
            <a:xfrm>
              <a:off x="3020627" y="5130294"/>
              <a:ext cx="3133200" cy="13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238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GitHub : </a:t>
              </a: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12"/>
                </a:rPr>
                <a:t>https://github.com/0Oong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2385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E-Mail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: </a:t>
              </a: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13"/>
                </a:rPr>
                <a:t>philosophic.code@gmail.com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2385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946" name="Google Shape;946;gf35bdafbb7_1_3"/>
            <p:cNvSpPr txBox="1"/>
            <p:nvPr/>
          </p:nvSpPr>
          <p:spPr>
            <a:xfrm>
              <a:off x="2628826" y="4407871"/>
              <a:ext cx="391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조경림(팀장)</a:t>
              </a:r>
              <a:endParaRPr b="0" i="0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947" name="Google Shape;947;gf35bdafbb7_1_3"/>
          <p:cNvGrpSpPr/>
          <p:nvPr/>
        </p:nvGrpSpPr>
        <p:grpSpPr>
          <a:xfrm>
            <a:off x="11331013" y="5519496"/>
            <a:ext cx="3916800" cy="2078723"/>
            <a:chOff x="11450324" y="7798696"/>
            <a:chExt cx="3916800" cy="2078723"/>
          </a:xfrm>
        </p:grpSpPr>
        <p:sp>
          <p:nvSpPr>
            <p:cNvPr id="948" name="Google Shape;948;gf35bdafbb7_1_3"/>
            <p:cNvSpPr txBox="1"/>
            <p:nvPr/>
          </p:nvSpPr>
          <p:spPr>
            <a:xfrm>
              <a:off x="11842122" y="8521119"/>
              <a:ext cx="3133200" cy="13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238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GitHub : </a:t>
              </a:r>
              <a:endParaRPr b="1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14"/>
                </a:rPr>
                <a:t>https://github.com/601chl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2385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E-Mail 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: 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15"/>
                </a:rPr>
                <a:t>qwe121292@gmail.com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	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949" name="Google Shape;949;gf35bdafbb7_1_3"/>
            <p:cNvSpPr txBox="1"/>
            <p:nvPr/>
          </p:nvSpPr>
          <p:spPr>
            <a:xfrm>
              <a:off x="11450324" y="7798696"/>
              <a:ext cx="391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최혜정</a:t>
              </a:r>
              <a:endParaRPr b="0" i="0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950" name="Google Shape;950;gf35bdafbb7_1_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840914" y="8351783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gf35bdafbb7_1_3"/>
          <p:cNvGrpSpPr/>
          <p:nvPr/>
        </p:nvGrpSpPr>
        <p:grpSpPr>
          <a:xfrm>
            <a:off x="7185592" y="6028608"/>
            <a:ext cx="3916800" cy="2078723"/>
            <a:chOff x="7039566" y="7714233"/>
            <a:chExt cx="3916800" cy="2078723"/>
          </a:xfrm>
        </p:grpSpPr>
        <p:sp>
          <p:nvSpPr>
            <p:cNvPr id="952" name="Google Shape;952;gf35bdafbb7_1_3"/>
            <p:cNvSpPr txBox="1"/>
            <p:nvPr/>
          </p:nvSpPr>
          <p:spPr>
            <a:xfrm>
              <a:off x="7431366" y="8436656"/>
              <a:ext cx="3133200" cy="13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238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GitHub : </a:t>
              </a:r>
              <a:endParaRPr b="1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16"/>
                </a:rPr>
                <a:t>PerfectTruth (github.com)</a:t>
              </a:r>
              <a:endParaRPr b="1" i="0" sz="19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2385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o Hyeon"/>
                <a:buChar char="●"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E-Mail 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: 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sng" cap="none" strike="noStrike">
                  <a:solidFill>
                    <a:schemeClr val="hlink"/>
                  </a:solidFill>
                  <a:latin typeface="Do Hyeon"/>
                  <a:ea typeface="Do Hyeon"/>
                  <a:cs typeface="Do Hyeon"/>
                  <a:sym typeface="Do Hyeon"/>
                  <a:hlinkClick r:id="rId17"/>
                </a:rPr>
                <a:t>truestar0807@gmail.com</a:t>
              </a:r>
              <a:endParaRPr b="0"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3" name="Google Shape;953;gf35bdafbb7_1_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431300" y="8267320"/>
              <a:ext cx="3133333" cy="7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4" name="Google Shape;954;gf35bdafbb7_1_3"/>
            <p:cNvSpPr txBox="1"/>
            <p:nvPr/>
          </p:nvSpPr>
          <p:spPr>
            <a:xfrm>
              <a:off x="7039566" y="7714233"/>
              <a:ext cx="39168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박시우</a:t>
              </a:r>
              <a:endParaRPr b="0" i="0" sz="30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955" name="Google Shape;955;gf35bdafbb7_1_3"/>
          <p:cNvPicPr preferRelativeResize="0"/>
          <p:nvPr/>
        </p:nvPicPr>
        <p:blipFill rotWithShape="1">
          <a:blip r:embed="rId19">
            <a:alphaModFix/>
          </a:blip>
          <a:srcRect b="24402" l="0" r="0" t="0"/>
          <a:stretch/>
        </p:blipFill>
        <p:spPr>
          <a:xfrm rot="-10799994">
            <a:off x="5437126" y="2277409"/>
            <a:ext cx="3016615" cy="197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f35bdafbb7_1_3"/>
          <p:cNvPicPr preferRelativeResize="0"/>
          <p:nvPr/>
        </p:nvPicPr>
        <p:blipFill rotWithShape="1">
          <a:blip r:embed="rId20">
            <a:alphaModFix/>
          </a:blip>
          <a:srcRect b="24402" l="0" r="0" t="0"/>
          <a:stretch/>
        </p:blipFill>
        <p:spPr>
          <a:xfrm rot="9343034">
            <a:off x="5839883" y="4436898"/>
            <a:ext cx="2038585" cy="151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f35bdafbb7_1_3"/>
          <p:cNvPicPr preferRelativeResize="0"/>
          <p:nvPr/>
        </p:nvPicPr>
        <p:blipFill rotWithShape="1">
          <a:blip r:embed="rId21">
            <a:alphaModFix/>
          </a:blip>
          <a:srcRect b="24402" l="0" r="0" t="0"/>
          <a:stretch/>
        </p:blipFill>
        <p:spPr>
          <a:xfrm flipH="1" rot="10407382">
            <a:off x="10537793" y="2290934"/>
            <a:ext cx="2372239" cy="179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f35bdafbb7_1_3"/>
          <p:cNvPicPr preferRelativeResize="0"/>
          <p:nvPr/>
        </p:nvPicPr>
        <p:blipFill rotWithShape="1">
          <a:blip r:embed="rId22">
            <a:alphaModFix/>
          </a:blip>
          <a:srcRect b="24402" l="0" r="0" t="0"/>
          <a:stretch/>
        </p:blipFill>
        <p:spPr>
          <a:xfrm flipH="1" rot="-9602635">
            <a:off x="10802740" y="4009137"/>
            <a:ext cx="2171971" cy="189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f35bdafbb7_1_3"/>
          <p:cNvPicPr preferRelativeResize="0"/>
          <p:nvPr/>
        </p:nvPicPr>
        <p:blipFill rotWithShape="1">
          <a:blip r:embed="rId23">
            <a:alphaModFix/>
          </a:blip>
          <a:srcRect b="24402" l="0" r="0" t="0"/>
          <a:stretch/>
        </p:blipFill>
        <p:spPr>
          <a:xfrm flipH="1" rot="-5169216">
            <a:off x="9228162" y="5486922"/>
            <a:ext cx="1378800" cy="11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f35bdafbb7_1_3"/>
          <p:cNvSpPr txBox="1"/>
          <p:nvPr/>
        </p:nvSpPr>
        <p:spPr>
          <a:xfrm rot="-1026">
            <a:off x="1843626" y="9512024"/>
            <a:ext cx="301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D85C6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#협조 #긍정 #적극성</a:t>
            </a:r>
            <a:endParaRPr b="0" i="0" sz="1400" u="none" cap="none" strike="noStrike">
              <a:solidFill>
                <a:srgbClr val="3D85C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gf35bdafbb7_1_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892675" y="721988"/>
            <a:ext cx="943276" cy="107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f35bdafbb7_1_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966849" y="834263"/>
            <a:ext cx="943269" cy="84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gf35bdafbb7_1_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10651" y="982814"/>
            <a:ext cx="2482452" cy="73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f35bdafbb7_1_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219400" y="435050"/>
            <a:ext cx="1644275" cy="16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gf35bdafbb7_1_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24265" y="8162950"/>
            <a:ext cx="151918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gf35bdafbb7_1_3"/>
          <p:cNvSpPr txBox="1"/>
          <p:nvPr/>
        </p:nvSpPr>
        <p:spPr>
          <a:xfrm>
            <a:off x="2431775" y="8926575"/>
            <a:ext cx="28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CAKD3_Team_2 :</a:t>
            </a:r>
            <a:endParaRPr b="1" i="0" sz="26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67" name="Google Shape;967;gf35bdafbb7_1_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flipH="1">
            <a:off x="2877025" y="8294585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f35bdafbb7_1_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803341" y="8278075"/>
            <a:ext cx="618001" cy="6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gf35bdafbb7_1_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955425" y="8313825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gf35bdafbb7_1_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42400" y="8305175"/>
            <a:ext cx="618001" cy="6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f35bdafbb7_1_3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f35bdafbb7_1_3"/>
          <p:cNvSpPr txBox="1"/>
          <p:nvPr/>
        </p:nvSpPr>
        <p:spPr>
          <a:xfrm>
            <a:off x="152400" y="1445600"/>
            <a:ext cx="189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what we used :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3" name="Google Shape;973;gf35bdafbb7_1_3"/>
          <p:cNvSpPr txBox="1"/>
          <p:nvPr/>
        </p:nvSpPr>
        <p:spPr>
          <a:xfrm>
            <a:off x="4489297" y="8359300"/>
            <a:ext cx="14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Direct us!</a:t>
            </a:r>
            <a:endParaRPr b="0" i="0" sz="20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4" name="Google Shape;974;gf35bdafbb7_1_3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4080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926716" y="6882084"/>
            <a:ext cx="2832281" cy="419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8" y="-81633"/>
            <a:ext cx="6122901" cy="45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7109" y="5963995"/>
            <a:ext cx="5386748" cy="441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1020" y="3075461"/>
            <a:ext cx="7623189" cy="7299203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2"/>
          <p:cNvSpPr txBox="1"/>
          <p:nvPr/>
        </p:nvSpPr>
        <p:spPr>
          <a:xfrm>
            <a:off x="10744246" y="6558873"/>
            <a:ext cx="4816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2021.10.18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2"/>
          <p:cNvSpPr txBox="1"/>
          <p:nvPr/>
        </p:nvSpPr>
        <p:spPr>
          <a:xfrm>
            <a:off x="9770550" y="5874496"/>
            <a:ext cx="57900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2조 | 송유빈, 정하림, 박시우, 조경림, 최혜정</a:t>
            </a:r>
            <a:endParaRPr b="0" i="0" sz="26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2"/>
          <p:cNvSpPr txBox="1"/>
          <p:nvPr/>
        </p:nvSpPr>
        <p:spPr>
          <a:xfrm>
            <a:off x="11662675" y="5500175"/>
            <a:ext cx="3897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K-Digital Training 3기 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2"/>
          <p:cNvSpPr txBox="1"/>
          <p:nvPr/>
        </p:nvSpPr>
        <p:spPr>
          <a:xfrm>
            <a:off x="6652849" y="2526276"/>
            <a:ext cx="8786400" cy="22803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60000" dist="85725">
              <a:schemeClr val="dk1">
                <a:alpha val="86274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b="1" i="0" lang="en-US" sz="99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</a:t>
            </a:r>
            <a:endParaRPr b="0" i="0" sz="3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f8f5572ad0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84"/>
            <a:ext cx="1523810" cy="515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f8f5572ad0_1_14"/>
          <p:cNvSpPr txBox="1"/>
          <p:nvPr/>
        </p:nvSpPr>
        <p:spPr>
          <a:xfrm>
            <a:off x="10074883" y="1293631"/>
            <a:ext cx="426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유통업계 현안</a:t>
            </a:r>
            <a:endParaRPr b="0" i="0" sz="3800" u="none" cap="none" strike="noStrike">
              <a:solidFill>
                <a:srgbClr val="12408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" name="Google Shape;123;gf8f5572ad0_1_14"/>
          <p:cNvSpPr txBox="1"/>
          <p:nvPr/>
        </p:nvSpPr>
        <p:spPr>
          <a:xfrm>
            <a:off x="3293750" y="8151825"/>
            <a:ext cx="134001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3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구매의</a:t>
            </a:r>
            <a:r>
              <a:rPr b="0" i="0" lang="en-US" sz="38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en-US" sz="4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편의성, 접근성</a:t>
            </a:r>
            <a:r>
              <a:rPr b="0" i="0" lang="en-US" sz="3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이 강점인 </a:t>
            </a:r>
            <a:endParaRPr b="0" i="0" sz="3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3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온라인 유통, 편의점, 홈쇼핑 등에서 보이는 높은 고객 구매 행동 패턴</a:t>
            </a:r>
            <a:endParaRPr b="0" i="0" sz="3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f8f5572ad0_1_14"/>
          <p:cNvSpPr txBox="1"/>
          <p:nvPr/>
        </p:nvSpPr>
        <p:spPr>
          <a:xfrm>
            <a:off x="2730250" y="7885675"/>
            <a:ext cx="1275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-US" sz="150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→</a:t>
            </a:r>
            <a:endParaRPr b="1" i="0" sz="15000" u="none" cap="none" strike="noStrike">
              <a:solidFill>
                <a:srgbClr val="12408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5" name="Google Shape;125;gf8f5572ad0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1718" y="3201729"/>
            <a:ext cx="10261769" cy="47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f8f5572ad0_1_14"/>
          <p:cNvSpPr txBox="1"/>
          <p:nvPr/>
        </p:nvSpPr>
        <p:spPr>
          <a:xfrm>
            <a:off x="7087575" y="907825"/>
            <a:ext cx="37425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b="0"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" name="Google Shape;127;gf8f5572ad0_1_14"/>
          <p:cNvSpPr/>
          <p:nvPr/>
        </p:nvSpPr>
        <p:spPr>
          <a:xfrm>
            <a:off x="5798925" y="977875"/>
            <a:ext cx="1133100" cy="1015200"/>
          </a:xfrm>
          <a:prstGeom prst="roundRect">
            <a:avLst>
              <a:gd fmla="val 16667" name="adj"/>
            </a:avLst>
          </a:prstGeom>
          <a:solidFill>
            <a:srgbClr val="1F4C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f8f5572ad0_1_14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f8f5572ad0_1_14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90bf93048_3_7"/>
          <p:cNvSpPr txBox="1"/>
          <p:nvPr/>
        </p:nvSpPr>
        <p:spPr>
          <a:xfrm>
            <a:off x="7087575" y="907825"/>
            <a:ext cx="37425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b="0"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" name="Google Shape;135;gf90bf93048_3_7"/>
          <p:cNvSpPr txBox="1"/>
          <p:nvPr/>
        </p:nvSpPr>
        <p:spPr>
          <a:xfrm>
            <a:off x="10074883" y="1293631"/>
            <a:ext cx="426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유통업계 현안</a:t>
            </a:r>
            <a:endParaRPr b="1" i="0" sz="3800" u="none" cap="none" strike="noStrike">
              <a:solidFill>
                <a:srgbClr val="12408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gf90bf93048_3_7"/>
          <p:cNvSpPr/>
          <p:nvPr/>
        </p:nvSpPr>
        <p:spPr>
          <a:xfrm>
            <a:off x="5798925" y="977875"/>
            <a:ext cx="1133100" cy="1015200"/>
          </a:xfrm>
          <a:prstGeom prst="roundRect">
            <a:avLst>
              <a:gd fmla="val 16667" name="adj"/>
            </a:avLst>
          </a:prstGeom>
          <a:solidFill>
            <a:srgbClr val="1F4C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f90bf93048_3_7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gf90bf93048_3_7"/>
          <p:cNvGrpSpPr/>
          <p:nvPr/>
        </p:nvGrpSpPr>
        <p:grpSpPr>
          <a:xfrm>
            <a:off x="3041821" y="3648628"/>
            <a:ext cx="12814830" cy="4853748"/>
            <a:chOff x="2900321" y="3246978"/>
            <a:chExt cx="12814830" cy="4853748"/>
          </a:xfrm>
        </p:grpSpPr>
        <p:pic>
          <p:nvPicPr>
            <p:cNvPr id="139" name="Google Shape;139;gf90bf93048_3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8867" y="4286904"/>
              <a:ext cx="2318711" cy="2318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gf90bf93048_3_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3586" y="5782022"/>
              <a:ext cx="2318711" cy="23187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" name="Google Shape;141;gf90bf93048_3_7"/>
            <p:cNvGrpSpPr/>
            <p:nvPr/>
          </p:nvGrpSpPr>
          <p:grpSpPr>
            <a:xfrm>
              <a:off x="11200433" y="3246978"/>
              <a:ext cx="4514718" cy="4398546"/>
              <a:chOff x="7834630" y="4901565"/>
              <a:chExt cx="3139800" cy="3139800"/>
            </a:xfrm>
          </p:grpSpPr>
          <p:sp>
            <p:nvSpPr>
              <p:cNvPr id="142" name="Google Shape;142;gf90bf93048_3_7"/>
              <p:cNvSpPr/>
              <p:nvPr/>
            </p:nvSpPr>
            <p:spPr>
              <a:xfrm>
                <a:off x="7834630" y="4901565"/>
                <a:ext cx="3139800" cy="31398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gf90bf93048_3_7"/>
              <p:cNvSpPr txBox="1"/>
              <p:nvPr/>
            </p:nvSpPr>
            <p:spPr>
              <a:xfrm>
                <a:off x="8393676" y="5592072"/>
                <a:ext cx="2021700" cy="19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</a:pPr>
                <a:r>
                  <a:rPr b="0" i="0" lang="en-US" sz="5200" u="none" cap="none" strike="noStrike">
                    <a:solidFill>
                      <a:srgbClr val="FFFFF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고객별</a:t>
                </a:r>
                <a:endParaRPr b="0" i="0" sz="5200" u="none" cap="none" strike="noStrik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</a:pPr>
                <a:r>
                  <a:rPr b="0" i="0" lang="en-US" sz="5200" u="none" cap="none" strike="noStrike">
                    <a:solidFill>
                      <a:srgbClr val="FFFFF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다양한</a:t>
                </a:r>
                <a:endParaRPr b="0" i="0" sz="5200" u="none" cap="none" strike="noStrik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Arial"/>
                  <a:buNone/>
                </a:pPr>
                <a:r>
                  <a:rPr b="0" i="0" lang="en-US" sz="5200" u="none" cap="none" strike="noStrike">
                    <a:solidFill>
                      <a:srgbClr val="FFFFFF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구매패턴</a:t>
                </a:r>
                <a:endParaRPr b="0" i="0" sz="5200" u="none" cap="none" strike="noStrik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44" name="Google Shape;144;gf90bf93048_3_7"/>
            <p:cNvGrpSpPr/>
            <p:nvPr/>
          </p:nvGrpSpPr>
          <p:grpSpPr>
            <a:xfrm>
              <a:off x="2900321" y="4050280"/>
              <a:ext cx="2318613" cy="2318610"/>
              <a:chOff x="8119162" y="2520262"/>
              <a:chExt cx="1960772" cy="1960769"/>
            </a:xfrm>
          </p:grpSpPr>
          <p:pic>
            <p:nvPicPr>
              <p:cNvPr id="145" name="Google Shape;145;gf90bf93048_3_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119162" y="2520262"/>
                <a:ext cx="1960772" cy="19607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" name="Google Shape;146;gf90bf93048_3_7"/>
              <p:cNvSpPr txBox="1"/>
              <p:nvPr/>
            </p:nvSpPr>
            <p:spPr>
              <a:xfrm>
                <a:off x="8250656" y="3054153"/>
                <a:ext cx="1698045" cy="89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유통 산업</a:t>
                </a:r>
                <a:endParaRPr b="1" i="0" sz="24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디지털 전환</a:t>
                </a:r>
                <a:endParaRPr b="1" i="0" sz="24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sp>
          <p:nvSpPr>
            <p:cNvPr id="147" name="Google Shape;147;gf90bf93048_3_7"/>
            <p:cNvSpPr txBox="1"/>
            <p:nvPr/>
          </p:nvSpPr>
          <p:spPr>
            <a:xfrm>
              <a:off x="3949450" y="6413373"/>
              <a:ext cx="2007900" cy="10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온라인, 오프라인</a:t>
              </a:r>
              <a:endParaRPr b="1" i="0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경계 X</a:t>
              </a:r>
              <a:endParaRPr b="1" i="0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48" name="Google Shape;148;gf90bf93048_3_7"/>
            <p:cNvSpPr txBox="1"/>
            <p:nvPr/>
          </p:nvSpPr>
          <p:spPr>
            <a:xfrm>
              <a:off x="4924365" y="4918255"/>
              <a:ext cx="2007900" cy="10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소비자의</a:t>
              </a:r>
              <a:endParaRPr b="1" i="0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모바일 활용</a:t>
              </a:r>
              <a:endParaRPr b="1" i="0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49" name="Google Shape;149;gf90bf93048_3_7"/>
            <p:cNvPicPr preferRelativeResize="0"/>
            <p:nvPr/>
          </p:nvPicPr>
          <p:blipFill rotWithShape="1">
            <a:blip r:embed="rId6">
              <a:alphaModFix amt="55000"/>
            </a:blip>
            <a:srcRect b="0" l="0" r="0" t="0"/>
            <a:stretch/>
          </p:blipFill>
          <p:spPr>
            <a:xfrm rot="482295">
              <a:off x="7442775" y="4209179"/>
              <a:ext cx="3402450" cy="22670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gf90bf93048_3_7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f90bf93048_3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496784"/>
            <a:ext cx="1523810" cy="51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72b104b9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84"/>
            <a:ext cx="1523810" cy="5157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gf72b104b9b_2_0"/>
          <p:cNvGrpSpPr/>
          <p:nvPr/>
        </p:nvGrpSpPr>
        <p:grpSpPr>
          <a:xfrm>
            <a:off x="5827023" y="907825"/>
            <a:ext cx="6633953" cy="1155300"/>
            <a:chOff x="5798925" y="907825"/>
            <a:chExt cx="6633953" cy="1155300"/>
          </a:xfrm>
        </p:grpSpPr>
        <p:sp>
          <p:nvSpPr>
            <p:cNvPr id="158" name="Google Shape;158;gf72b104b9b_2_0"/>
            <p:cNvSpPr txBox="1"/>
            <p:nvPr/>
          </p:nvSpPr>
          <p:spPr>
            <a:xfrm>
              <a:off x="10074878" y="1293625"/>
              <a:ext cx="2358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보유 데이터</a:t>
              </a:r>
              <a:endParaRPr b="0" i="0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59" name="Google Shape;159;gf72b104b9b_2_0"/>
            <p:cNvSpPr txBox="1"/>
            <p:nvPr/>
          </p:nvSpPr>
          <p:spPr>
            <a:xfrm>
              <a:off x="7087575" y="907825"/>
              <a:ext cx="3742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추진배경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60" name="Google Shape;160;gf72b104b9b_2_0"/>
            <p:cNvSpPr/>
            <p:nvPr/>
          </p:nvSpPr>
          <p:spPr>
            <a:xfrm>
              <a:off x="57989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1" i="0" lang="en-US" sz="6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gf72b104b9b_2_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f72b104b9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076" y="3059850"/>
            <a:ext cx="2953800" cy="1923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gf72b104b9b_2_0"/>
          <p:cNvGrpSpPr/>
          <p:nvPr/>
        </p:nvGrpSpPr>
        <p:grpSpPr>
          <a:xfrm>
            <a:off x="7179186" y="5349200"/>
            <a:ext cx="3986404" cy="3424679"/>
            <a:chOff x="7349155" y="5577800"/>
            <a:chExt cx="3986404" cy="3424679"/>
          </a:xfrm>
        </p:grpSpPr>
        <p:grpSp>
          <p:nvGrpSpPr>
            <p:cNvPr id="164" name="Google Shape;164;gf72b104b9b_2_0"/>
            <p:cNvGrpSpPr/>
            <p:nvPr/>
          </p:nvGrpSpPr>
          <p:grpSpPr>
            <a:xfrm>
              <a:off x="7349155" y="5654009"/>
              <a:ext cx="3986404" cy="3348470"/>
              <a:chOff x="3476538" y="3260333"/>
              <a:chExt cx="4833177" cy="3999606"/>
            </a:xfrm>
          </p:grpSpPr>
          <p:sp>
            <p:nvSpPr>
              <p:cNvPr id="165" name="Google Shape;165;gf72b104b9b_2_0"/>
              <p:cNvSpPr/>
              <p:nvPr/>
            </p:nvSpPr>
            <p:spPr>
              <a:xfrm>
                <a:off x="3486315" y="3373139"/>
                <a:ext cx="4823400" cy="38868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gf72b104b9b_2_0"/>
              <p:cNvSpPr/>
              <p:nvPr/>
            </p:nvSpPr>
            <p:spPr>
              <a:xfrm>
                <a:off x="3476538" y="3260333"/>
                <a:ext cx="4823400" cy="925200"/>
              </a:xfrm>
              <a:prstGeom prst="roundRect">
                <a:avLst>
                  <a:gd fmla="val 16667" name="adj"/>
                </a:avLst>
              </a:prstGeom>
              <a:solidFill>
                <a:srgbClr val="1240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gf72b104b9b_2_0"/>
            <p:cNvSpPr txBox="1"/>
            <p:nvPr/>
          </p:nvSpPr>
          <p:spPr>
            <a:xfrm>
              <a:off x="7842350" y="56239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f72b104b9b_2_0"/>
            <p:cNvSpPr txBox="1"/>
            <p:nvPr/>
          </p:nvSpPr>
          <p:spPr>
            <a:xfrm>
              <a:off x="7785525" y="5577800"/>
              <a:ext cx="3000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b="0" i="0" lang="en-US" sz="43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구매데이터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gf72b104b9b_2_0"/>
            <p:cNvGrpSpPr/>
            <p:nvPr/>
          </p:nvGrpSpPr>
          <p:grpSpPr>
            <a:xfrm>
              <a:off x="7507113" y="6317925"/>
              <a:ext cx="3630087" cy="2574300"/>
              <a:chOff x="7507113" y="6317925"/>
              <a:chExt cx="3630087" cy="2574300"/>
            </a:xfrm>
          </p:grpSpPr>
          <p:sp>
            <p:nvSpPr>
              <p:cNvPr id="170" name="Google Shape;170;gf72b104b9b_2_0"/>
              <p:cNvSpPr txBox="1"/>
              <p:nvPr/>
            </p:nvSpPr>
            <p:spPr>
              <a:xfrm>
                <a:off x="7507113" y="6317925"/>
                <a:ext cx="3365700" cy="257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  ( 28593030, 10 )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제휴사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영수증번호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대분류코드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중분류코드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소분류코드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71" name="Google Shape;171;gf72b104b9b_2_0"/>
              <p:cNvSpPr txBox="1"/>
              <p:nvPr/>
            </p:nvSpPr>
            <p:spPr>
              <a:xfrm>
                <a:off x="9462300" y="6710375"/>
                <a:ext cx="1674900" cy="21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고객번호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점포코드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구매일자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구매시간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구매금액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grpSp>
        <p:nvGrpSpPr>
          <p:cNvPr id="172" name="Google Shape;172;gf72b104b9b_2_0"/>
          <p:cNvGrpSpPr/>
          <p:nvPr/>
        </p:nvGrpSpPr>
        <p:grpSpPr>
          <a:xfrm>
            <a:off x="11781627" y="6306959"/>
            <a:ext cx="3986413" cy="2546241"/>
            <a:chOff x="12030180" y="6220084"/>
            <a:chExt cx="3986413" cy="2546241"/>
          </a:xfrm>
        </p:grpSpPr>
        <p:grpSp>
          <p:nvGrpSpPr>
            <p:cNvPr id="173" name="Google Shape;173;gf72b104b9b_2_0"/>
            <p:cNvGrpSpPr/>
            <p:nvPr/>
          </p:nvGrpSpPr>
          <p:grpSpPr>
            <a:xfrm>
              <a:off x="12030180" y="6220084"/>
              <a:ext cx="3986413" cy="2546241"/>
              <a:chOff x="3476538" y="3260333"/>
              <a:chExt cx="4833187" cy="3041377"/>
            </a:xfrm>
          </p:grpSpPr>
          <p:sp>
            <p:nvSpPr>
              <p:cNvPr id="174" name="Google Shape;174;gf72b104b9b_2_0"/>
              <p:cNvSpPr/>
              <p:nvPr/>
            </p:nvSpPr>
            <p:spPr>
              <a:xfrm>
                <a:off x="3486325" y="3373110"/>
                <a:ext cx="4823400" cy="29286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gf72b104b9b_2_0"/>
              <p:cNvSpPr/>
              <p:nvPr/>
            </p:nvSpPr>
            <p:spPr>
              <a:xfrm>
                <a:off x="3476538" y="3260333"/>
                <a:ext cx="4823400" cy="925200"/>
              </a:xfrm>
              <a:prstGeom prst="roundRect">
                <a:avLst>
                  <a:gd fmla="val 16667" name="adj"/>
                </a:avLst>
              </a:prstGeom>
              <a:solidFill>
                <a:srgbClr val="1240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" name="Google Shape;176;gf72b104b9b_2_0"/>
            <p:cNvSpPr txBox="1"/>
            <p:nvPr/>
          </p:nvSpPr>
          <p:spPr>
            <a:xfrm>
              <a:off x="12457000" y="6220088"/>
              <a:ext cx="3000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b="0" i="0" lang="en-US" sz="43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채널 이용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f72b104b9b_2_0"/>
            <p:cNvSpPr txBox="1"/>
            <p:nvPr/>
          </p:nvSpPr>
          <p:spPr>
            <a:xfrm>
              <a:off x="12340550" y="6911725"/>
              <a:ext cx="3365700" cy="17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( 8824, 3 )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고객번호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제휴사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이용횟수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78" name="Google Shape;178;gf72b104b9b_2_0"/>
          <p:cNvGrpSpPr/>
          <p:nvPr/>
        </p:nvGrpSpPr>
        <p:grpSpPr>
          <a:xfrm>
            <a:off x="11781627" y="3555321"/>
            <a:ext cx="3986470" cy="2546253"/>
            <a:chOff x="11923180" y="3479121"/>
            <a:chExt cx="3986470" cy="2546253"/>
          </a:xfrm>
        </p:grpSpPr>
        <p:grpSp>
          <p:nvGrpSpPr>
            <p:cNvPr id="179" name="Google Shape;179;gf72b104b9b_2_0"/>
            <p:cNvGrpSpPr/>
            <p:nvPr/>
          </p:nvGrpSpPr>
          <p:grpSpPr>
            <a:xfrm>
              <a:off x="11923180" y="3479121"/>
              <a:ext cx="3986411" cy="2546253"/>
              <a:chOff x="3476538" y="3260333"/>
              <a:chExt cx="4833185" cy="3041391"/>
            </a:xfrm>
          </p:grpSpPr>
          <p:sp>
            <p:nvSpPr>
              <p:cNvPr id="180" name="Google Shape;180;gf72b104b9b_2_0"/>
              <p:cNvSpPr/>
              <p:nvPr/>
            </p:nvSpPr>
            <p:spPr>
              <a:xfrm>
                <a:off x="3486323" y="3373124"/>
                <a:ext cx="4823400" cy="29286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gf72b104b9b_2_0"/>
              <p:cNvSpPr/>
              <p:nvPr/>
            </p:nvSpPr>
            <p:spPr>
              <a:xfrm>
                <a:off x="3476538" y="3260333"/>
                <a:ext cx="4823400" cy="925200"/>
              </a:xfrm>
              <a:prstGeom prst="roundRect">
                <a:avLst>
                  <a:gd fmla="val 16667" name="adj"/>
                </a:avLst>
              </a:prstGeom>
              <a:solidFill>
                <a:srgbClr val="1240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gf72b104b9b_2_0"/>
            <p:cNvSpPr txBox="1"/>
            <p:nvPr/>
          </p:nvSpPr>
          <p:spPr>
            <a:xfrm>
              <a:off x="12350000" y="3479125"/>
              <a:ext cx="30000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b="0" i="0" lang="en-US" sz="43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상품분류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f72b104b9b_2_0"/>
            <p:cNvSpPr txBox="1"/>
            <p:nvPr/>
          </p:nvSpPr>
          <p:spPr>
            <a:xfrm>
              <a:off x="12163738" y="4180350"/>
              <a:ext cx="3365700" cy="17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  (, 4926, 6 )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제휴사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대분류코드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중분류코드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84" name="Google Shape;184;gf72b104b9b_2_0"/>
            <p:cNvSpPr txBox="1"/>
            <p:nvPr/>
          </p:nvSpPr>
          <p:spPr>
            <a:xfrm>
              <a:off x="14031350" y="4611325"/>
              <a:ext cx="1878300" cy="13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소분류코드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중분류명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소분류명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85" name="Google Shape;185;gf72b104b9b_2_0"/>
          <p:cNvGrpSpPr/>
          <p:nvPr/>
        </p:nvGrpSpPr>
        <p:grpSpPr>
          <a:xfrm>
            <a:off x="2519902" y="3555321"/>
            <a:ext cx="3986413" cy="5203379"/>
            <a:chOff x="2661455" y="3479121"/>
            <a:chExt cx="3986413" cy="5203379"/>
          </a:xfrm>
        </p:grpSpPr>
        <p:grpSp>
          <p:nvGrpSpPr>
            <p:cNvPr id="186" name="Google Shape;186;gf72b104b9b_2_0"/>
            <p:cNvGrpSpPr/>
            <p:nvPr/>
          </p:nvGrpSpPr>
          <p:grpSpPr>
            <a:xfrm>
              <a:off x="2661455" y="6230759"/>
              <a:ext cx="3986413" cy="2451741"/>
              <a:chOff x="2661455" y="6230759"/>
              <a:chExt cx="3986413" cy="2451741"/>
            </a:xfrm>
          </p:grpSpPr>
          <p:grpSp>
            <p:nvGrpSpPr>
              <p:cNvPr id="187" name="Google Shape;187;gf72b104b9b_2_0"/>
              <p:cNvGrpSpPr/>
              <p:nvPr/>
            </p:nvGrpSpPr>
            <p:grpSpPr>
              <a:xfrm>
                <a:off x="2661455" y="6230759"/>
                <a:ext cx="3986413" cy="2448790"/>
                <a:chOff x="3476538" y="3260333"/>
                <a:chExt cx="4833187" cy="2924976"/>
              </a:xfrm>
            </p:grpSpPr>
            <p:sp>
              <p:nvSpPr>
                <p:cNvPr id="188" name="Google Shape;188;gf72b104b9b_2_0"/>
                <p:cNvSpPr/>
                <p:nvPr/>
              </p:nvSpPr>
              <p:spPr>
                <a:xfrm>
                  <a:off x="3486325" y="3373109"/>
                  <a:ext cx="4823400" cy="281220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gf72b104b9b_2_0"/>
                <p:cNvSpPr/>
                <p:nvPr/>
              </p:nvSpPr>
              <p:spPr>
                <a:xfrm>
                  <a:off x="3476538" y="3260333"/>
                  <a:ext cx="4823400" cy="925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12408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0" name="Google Shape;190;gf72b104b9b_2_0"/>
              <p:cNvSpPr txBox="1"/>
              <p:nvPr/>
            </p:nvSpPr>
            <p:spPr>
              <a:xfrm>
                <a:off x="3088275" y="6230763"/>
                <a:ext cx="3000000" cy="8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300"/>
                  <a:buFont typeface="Arial"/>
                  <a:buNone/>
                </a:pPr>
                <a:r>
                  <a:rPr b="0" i="0" lang="en-US" sz="43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멤버십 가입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gf72b104b9b_2_0"/>
              <p:cNvSpPr txBox="1"/>
              <p:nvPr/>
            </p:nvSpPr>
            <p:spPr>
              <a:xfrm>
                <a:off x="2819425" y="6922400"/>
                <a:ext cx="3365700" cy="17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( 7456, 3 )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고객번호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멤버십명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indent="-37465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300"/>
                  <a:buFont typeface="Do Hyeon"/>
                  <a:buChar char="●"/>
                </a:pPr>
                <a:r>
                  <a:rPr b="0" i="0" lang="en-US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가입년월</a:t>
                </a:r>
                <a:endParaRPr b="0" i="0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92" name="Google Shape;192;gf72b104b9b_2_0"/>
            <p:cNvGrpSpPr/>
            <p:nvPr/>
          </p:nvGrpSpPr>
          <p:grpSpPr>
            <a:xfrm>
              <a:off x="2661455" y="3479121"/>
              <a:ext cx="3986411" cy="2451988"/>
              <a:chOff x="2554440" y="3489800"/>
              <a:chExt cx="3986411" cy="2451988"/>
            </a:xfrm>
          </p:grpSpPr>
          <p:grpSp>
            <p:nvGrpSpPr>
              <p:cNvPr id="193" name="Google Shape;193;gf72b104b9b_2_0"/>
              <p:cNvGrpSpPr/>
              <p:nvPr/>
            </p:nvGrpSpPr>
            <p:grpSpPr>
              <a:xfrm>
                <a:off x="2554440" y="3489901"/>
                <a:ext cx="3986411" cy="2451887"/>
                <a:chOff x="3476538" y="3260333"/>
                <a:chExt cx="4833185" cy="2836191"/>
              </a:xfrm>
            </p:grpSpPr>
            <p:sp>
              <p:nvSpPr>
                <p:cNvPr id="194" name="Google Shape;194;gf72b104b9b_2_0"/>
                <p:cNvSpPr/>
                <p:nvPr/>
              </p:nvSpPr>
              <p:spPr>
                <a:xfrm>
                  <a:off x="3486323" y="3373124"/>
                  <a:ext cx="4823400" cy="272340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gf72b104b9b_2_0"/>
                <p:cNvSpPr/>
                <p:nvPr/>
              </p:nvSpPr>
              <p:spPr>
                <a:xfrm>
                  <a:off x="3476538" y="3260333"/>
                  <a:ext cx="4823400" cy="925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12408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" name="Google Shape;196;gf72b104b9b_2_0"/>
              <p:cNvSpPr txBox="1"/>
              <p:nvPr/>
            </p:nvSpPr>
            <p:spPr>
              <a:xfrm>
                <a:off x="2981275" y="3489800"/>
                <a:ext cx="3000000" cy="8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300"/>
                  <a:buFont typeface="Arial"/>
                  <a:buNone/>
                </a:pPr>
                <a:r>
                  <a:rPr b="0" i="0" lang="en-US" sz="43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고객 Demo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7" name="Google Shape;197;gf72b104b9b_2_0"/>
              <p:cNvGrpSpPr/>
              <p:nvPr/>
            </p:nvGrpSpPr>
            <p:grpSpPr>
              <a:xfrm>
                <a:off x="2774275" y="4255375"/>
                <a:ext cx="3666750" cy="1353000"/>
                <a:chOff x="2850475" y="4026775"/>
                <a:chExt cx="3666750" cy="1353000"/>
              </a:xfrm>
            </p:grpSpPr>
            <p:sp>
              <p:nvSpPr>
                <p:cNvPr id="198" name="Google Shape;198;gf72b104b9b_2_0"/>
                <p:cNvSpPr txBox="1"/>
                <p:nvPr/>
              </p:nvSpPr>
              <p:spPr>
                <a:xfrm>
                  <a:off x="2850475" y="4026775"/>
                  <a:ext cx="3365700" cy="135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300"/>
                    <a:buFont typeface="Arial"/>
                    <a:buNone/>
                  </a:pPr>
                  <a:r>
                    <a:rPr b="0" i="0" lang="en-US" sz="23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  ( 19383, 4 )</a:t>
                  </a:r>
                  <a:endParaRPr b="0" i="0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  <a:p>
                  <a:pPr indent="-374650" lvl="0" marL="45720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2300"/>
                    <a:buFont typeface="Do Hyeon"/>
                    <a:buChar char="●"/>
                  </a:pPr>
                  <a:r>
                    <a:rPr b="0" i="0" lang="en-US" sz="23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고객번호</a:t>
                  </a:r>
                  <a:endParaRPr b="0" i="0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  <a:p>
                  <a:pPr indent="-374650" lvl="0" marL="45720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2300"/>
                    <a:buFont typeface="Do Hyeon"/>
                    <a:buChar char="●"/>
                  </a:pPr>
                  <a:r>
                    <a:rPr b="0" i="0" lang="en-US" sz="23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성별</a:t>
                  </a:r>
                  <a:endParaRPr b="0" i="0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</p:txBody>
            </p:sp>
            <p:sp>
              <p:nvSpPr>
                <p:cNvPr id="199" name="Google Shape;199;gf72b104b9b_2_0"/>
                <p:cNvSpPr txBox="1"/>
                <p:nvPr/>
              </p:nvSpPr>
              <p:spPr>
                <a:xfrm>
                  <a:off x="4638925" y="4431052"/>
                  <a:ext cx="1878300" cy="945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-374650" lvl="0" marL="45720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2300"/>
                    <a:buFont typeface="Do Hyeon"/>
                    <a:buChar char="●"/>
                  </a:pPr>
                  <a:r>
                    <a:rPr b="0" i="0" lang="en-US" sz="23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연령대</a:t>
                  </a:r>
                  <a:endParaRPr b="0" i="0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  <a:p>
                  <a:pPr indent="-374650" lvl="0" marL="45720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2300"/>
                    <a:buFont typeface="Do Hyeon"/>
                    <a:buChar char="●"/>
                  </a:pPr>
                  <a:r>
                    <a:rPr b="0" i="0" lang="en-US" sz="23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rPr>
                    <a:t>거주지역</a:t>
                  </a:r>
                  <a:endParaRPr b="0" i="0" sz="23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endParaRPr>
                </a:p>
              </p:txBody>
            </p:sp>
          </p:grpSp>
        </p:grpSp>
      </p:grpSp>
      <p:sp>
        <p:nvSpPr>
          <p:cNvPr id="200" name="Google Shape;200;gf72b104b9b_2_0"/>
          <p:cNvSpPr txBox="1"/>
          <p:nvPr/>
        </p:nvSpPr>
        <p:spPr>
          <a:xfrm>
            <a:off x="7667100" y="2002400"/>
            <a:ext cx="295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30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( 데이터수, 항목수 )</a:t>
            </a:r>
            <a:endParaRPr b="0" i="0" sz="22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84"/>
            <a:ext cx="1523810" cy="515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"/>
          <p:cNvSpPr/>
          <p:nvPr/>
        </p:nvSpPr>
        <p:spPr>
          <a:xfrm>
            <a:off x="11502073" y="3201736"/>
            <a:ext cx="4823400" cy="444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3486333" y="3373132"/>
            <a:ext cx="4823400" cy="427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11502073" y="3225943"/>
            <a:ext cx="4823400" cy="925200"/>
          </a:xfrm>
          <a:prstGeom prst="roundRect">
            <a:avLst>
              <a:gd fmla="val 16667" name="adj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3476538" y="3260333"/>
            <a:ext cx="4823400" cy="925200"/>
          </a:xfrm>
          <a:prstGeom prst="roundRect">
            <a:avLst>
              <a:gd fmla="val 16667" name="adj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4"/>
          <p:cNvGrpSpPr/>
          <p:nvPr/>
        </p:nvGrpSpPr>
        <p:grpSpPr>
          <a:xfrm>
            <a:off x="3225294" y="3299710"/>
            <a:ext cx="5298659" cy="3995091"/>
            <a:chOff x="-185496" y="1381524"/>
            <a:chExt cx="4760700" cy="3589480"/>
          </a:xfrm>
        </p:grpSpPr>
        <p:sp>
          <p:nvSpPr>
            <p:cNvPr id="211" name="Google Shape;211;p4"/>
            <p:cNvSpPr txBox="1"/>
            <p:nvPr/>
          </p:nvSpPr>
          <p:spPr>
            <a:xfrm>
              <a:off x="703885" y="2451304"/>
              <a:ext cx="3024000" cy="25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2014년 상반기 : 1분기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2014년 하반기 : 2분기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2015년 상반기 : 3분기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2015년 하반기 : 4분기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train data = 1~3분기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-3746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300"/>
                <a:buFont typeface="Do Hyeon"/>
                <a:buChar char="●"/>
              </a:pPr>
              <a:r>
                <a:rPr b="0" i="0" lang="en-US" sz="2300" u="none" cap="none" strike="noStrike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test data = 4분기</a:t>
              </a:r>
              <a:endParaRPr b="0" i="0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-185496" y="1381524"/>
              <a:ext cx="4760700" cy="7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3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분석 기준</a:t>
              </a:r>
              <a:endParaRPr b="0" i="0" sz="4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13" name="Google Shape;213;p4"/>
          <p:cNvSpPr txBox="1"/>
          <p:nvPr/>
        </p:nvSpPr>
        <p:spPr>
          <a:xfrm>
            <a:off x="11542469" y="3307275"/>
            <a:ext cx="474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구매감소고객 기준</a:t>
            </a:r>
            <a:endParaRPr b="0" i="0" sz="4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4" name="Google Shape;214;p4"/>
          <p:cNvSpPr txBox="1"/>
          <p:nvPr/>
        </p:nvSpPr>
        <p:spPr>
          <a:xfrm>
            <a:off x="11542485" y="4384022"/>
            <a:ext cx="4742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전체 매출의 증감에서 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고객별로 차지하는 구매 총금액의 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증감의 비교가 1보다 작은 고객</a:t>
            </a:r>
            <a:endParaRPr b="0" i="0" sz="24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15" name="Google Shape;215;p4"/>
          <p:cNvGrpSpPr/>
          <p:nvPr/>
        </p:nvGrpSpPr>
        <p:grpSpPr>
          <a:xfrm>
            <a:off x="11813203" y="6053075"/>
            <a:ext cx="4812363" cy="1092855"/>
            <a:chOff x="419875" y="7762325"/>
            <a:chExt cx="4323777" cy="981900"/>
          </a:xfrm>
        </p:grpSpPr>
        <p:sp>
          <p:nvSpPr>
            <p:cNvPr id="216" name="Google Shape;216;p4"/>
            <p:cNvSpPr/>
            <p:nvPr/>
          </p:nvSpPr>
          <p:spPr>
            <a:xfrm>
              <a:off x="419875" y="7765625"/>
              <a:ext cx="3898800" cy="978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" name="Google Shape;217;p4"/>
            <p:cNvGrpSpPr/>
            <p:nvPr/>
          </p:nvGrpSpPr>
          <p:grpSpPr>
            <a:xfrm>
              <a:off x="548750" y="7762325"/>
              <a:ext cx="4194902" cy="935100"/>
              <a:chOff x="12320200" y="7372425"/>
              <a:chExt cx="4194902" cy="935100"/>
            </a:xfrm>
          </p:grpSpPr>
          <p:grpSp>
            <p:nvGrpSpPr>
              <p:cNvPr id="218" name="Google Shape;218;p4"/>
              <p:cNvGrpSpPr/>
              <p:nvPr/>
            </p:nvGrpSpPr>
            <p:grpSpPr>
              <a:xfrm>
                <a:off x="12320200" y="7372425"/>
                <a:ext cx="4194902" cy="935100"/>
                <a:chOff x="12725475" y="7338450"/>
                <a:chExt cx="4194902" cy="935100"/>
              </a:xfrm>
            </p:grpSpPr>
            <p:grpSp>
              <p:nvGrpSpPr>
                <p:cNvPr id="219" name="Google Shape;219;p4"/>
                <p:cNvGrpSpPr/>
                <p:nvPr/>
              </p:nvGrpSpPr>
              <p:grpSpPr>
                <a:xfrm>
                  <a:off x="12725477" y="7338450"/>
                  <a:ext cx="4194900" cy="935100"/>
                  <a:chOff x="13405102" y="8541325"/>
                  <a:chExt cx="4194900" cy="935100"/>
                </a:xfrm>
              </p:grpSpPr>
              <p:sp>
                <p:nvSpPr>
                  <p:cNvPr id="220" name="Google Shape;220;p4"/>
                  <p:cNvSpPr txBox="1"/>
                  <p:nvPr/>
                </p:nvSpPr>
                <p:spPr>
                  <a:xfrm>
                    <a:off x="13405102" y="8541325"/>
                    <a:ext cx="4194900" cy="44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rPr>
                      <a:t>고객별 구매 총금액의 증감률</a:t>
                    </a:r>
                    <a:endParaRPr b="0" i="0" sz="2000" u="none" cap="none" strike="noStrike">
                      <a:solidFill>
                        <a:srgbClr val="595959"/>
                      </a:solidFill>
                      <a:latin typeface="Do Hyeon"/>
                      <a:ea typeface="Do Hyeon"/>
                      <a:cs typeface="Do Hyeon"/>
                      <a:sym typeface="Do Hyeon"/>
                    </a:endParaRPr>
                  </a:p>
                </p:txBody>
              </p:sp>
              <p:sp>
                <p:nvSpPr>
                  <p:cNvPr id="221" name="Google Shape;221;p4"/>
                  <p:cNvSpPr txBox="1"/>
                  <p:nvPr/>
                </p:nvSpPr>
                <p:spPr>
                  <a:xfrm>
                    <a:off x="13811425" y="9033925"/>
                    <a:ext cx="2158800" cy="44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rPr>
                      <a:t>전체 매출의 증감률</a:t>
                    </a:r>
                    <a:endParaRPr b="0" i="0" sz="1000" u="none" cap="none" strike="noStrike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222" name="Google Shape;222;p4"/>
                <p:cNvCxnSpPr/>
                <p:nvPr/>
              </p:nvCxnSpPr>
              <p:spPr>
                <a:xfrm flipH="1" rot="10800000">
                  <a:off x="12725475" y="7813950"/>
                  <a:ext cx="2546700" cy="171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1F49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23" name="Google Shape;223;p4"/>
              <p:cNvSpPr txBox="1"/>
              <p:nvPr/>
            </p:nvSpPr>
            <p:spPr>
              <a:xfrm>
                <a:off x="15072475" y="7480275"/>
                <a:ext cx="10047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800"/>
                  <a:buFont typeface="Arial"/>
                  <a:buNone/>
                </a:pPr>
                <a:r>
                  <a:rPr b="0" i="0" lang="en-US" sz="3800" u="none" cap="none" strike="noStrike">
                    <a:solidFill>
                      <a:srgbClr val="595959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&lt; 1</a:t>
                </a:r>
                <a:r>
                  <a:rPr b="0" i="0" lang="en-US" sz="38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 </a:t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4" name="Google Shape;224;p4"/>
          <p:cNvSpPr/>
          <p:nvPr/>
        </p:nvSpPr>
        <p:spPr>
          <a:xfrm>
            <a:off x="9144061" y="4748775"/>
            <a:ext cx="1523700" cy="1526400"/>
          </a:xfrm>
          <a:prstGeom prst="mathPlus">
            <a:avLst>
              <a:gd fmla="val 23520" name="adj1"/>
            </a:avLst>
          </a:prstGeom>
          <a:solidFill>
            <a:srgbClr val="124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2861025" y="7997900"/>
            <a:ext cx="13400100" cy="20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3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1분기, 3분기</a:t>
            </a:r>
            <a:r>
              <a:rPr b="1" i="0" lang="en-US" sz="4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0" i="1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데이터 </a:t>
            </a:r>
            <a:r>
              <a:rPr b="0" i="0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의 증감과 전체매출의 증감을 비교하여 </a:t>
            </a:r>
            <a:endParaRPr b="0" i="0" sz="37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0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구매감소고객 패턴 분석</a:t>
            </a:r>
            <a:endParaRPr b="0" i="0" sz="37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10074883" y="1293631"/>
            <a:ext cx="426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38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데이터 탐색 기준</a:t>
            </a:r>
            <a:endParaRPr b="0" i="0" sz="3800" u="none" cap="none" strike="noStrike">
              <a:solidFill>
                <a:srgbClr val="12408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7087575" y="907825"/>
            <a:ext cx="37425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b="0"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5798925" y="977875"/>
            <a:ext cx="1133100" cy="1015200"/>
          </a:xfrm>
          <a:prstGeom prst="roundRect">
            <a:avLst>
              <a:gd fmla="val 16667" name="adj"/>
            </a:avLst>
          </a:prstGeom>
          <a:solidFill>
            <a:srgbClr val="1F4C8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f8f5572ad0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84"/>
            <a:ext cx="1523810" cy="515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f8f5572ad0_2_0"/>
          <p:cNvSpPr txBox="1"/>
          <p:nvPr/>
        </p:nvSpPr>
        <p:spPr>
          <a:xfrm>
            <a:off x="12398000" y="5068700"/>
            <a:ext cx="5769300" cy="20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구매금액/건수의</a:t>
            </a:r>
            <a:endParaRPr b="0" i="0" sz="34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구매감소고객 분석 결과,</a:t>
            </a:r>
            <a:endParaRPr b="0" i="0" sz="3400" u="none" cap="none" strike="noStrike">
              <a:solidFill>
                <a:srgbClr val="7878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각각</a:t>
            </a:r>
            <a:r>
              <a:rPr b="0" i="0" lang="en-US" sz="3300" u="none" cap="none" strike="noStrike">
                <a:solidFill>
                  <a:srgbClr val="787878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0" lang="en-US" sz="5900" u="none" cap="none" strike="noStrike">
                <a:solidFill>
                  <a:srgbClr val="124080"/>
                </a:solidFill>
                <a:latin typeface="Do Hyeon"/>
                <a:ea typeface="Do Hyeon"/>
                <a:cs typeface="Do Hyeon"/>
                <a:sym typeface="Do Hyeon"/>
              </a:rPr>
              <a:t>48.7%, 52.2%</a:t>
            </a:r>
            <a:endParaRPr b="1" i="0" sz="5900" u="none" cap="none" strike="noStrike">
              <a:solidFill>
                <a:srgbClr val="12408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37" name="Google Shape;237;gf8f5572ad0_2_0"/>
          <p:cNvGrpSpPr/>
          <p:nvPr/>
        </p:nvGrpSpPr>
        <p:grpSpPr>
          <a:xfrm>
            <a:off x="1917222" y="3250197"/>
            <a:ext cx="5029113" cy="5650603"/>
            <a:chOff x="1917175" y="3453725"/>
            <a:chExt cx="4681728" cy="5260290"/>
          </a:xfrm>
        </p:grpSpPr>
        <p:sp>
          <p:nvSpPr>
            <p:cNvPr id="238" name="Google Shape;238;gf8f5572ad0_2_0"/>
            <p:cNvSpPr/>
            <p:nvPr/>
          </p:nvSpPr>
          <p:spPr>
            <a:xfrm>
              <a:off x="2091138" y="3515225"/>
              <a:ext cx="4333800" cy="492600"/>
            </a:xfrm>
            <a:prstGeom prst="roundRect">
              <a:avLst>
                <a:gd fmla="val 16667" name="adj"/>
              </a:avLst>
            </a:prstGeom>
            <a:solidFill>
              <a:srgbClr val="124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f8f5572ad0_2_0"/>
            <p:cNvSpPr txBox="1"/>
            <p:nvPr/>
          </p:nvSpPr>
          <p:spPr>
            <a:xfrm>
              <a:off x="1956575" y="3453725"/>
              <a:ext cx="4602900" cy="5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1,3반기 구매건수 증감 고객 비교</a:t>
              </a:r>
              <a:endParaRPr b="0" i="0" sz="28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40" name="Google Shape;240;gf8f5572ad0_2_0"/>
            <p:cNvSpPr txBox="1"/>
            <p:nvPr/>
          </p:nvSpPr>
          <p:spPr>
            <a:xfrm>
              <a:off x="3941075" y="5195600"/>
              <a:ext cx="9387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1(감소)</a:t>
              </a:r>
              <a:endParaRPr b="0" i="0" sz="2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241" name="Google Shape;241;gf8f5572ad0_2_0"/>
            <p:cNvGrpSpPr/>
            <p:nvPr/>
          </p:nvGrpSpPr>
          <p:grpSpPr>
            <a:xfrm>
              <a:off x="1917175" y="4023125"/>
              <a:ext cx="4681728" cy="4690890"/>
              <a:chOff x="1917175" y="4023125"/>
              <a:chExt cx="4681728" cy="4690890"/>
            </a:xfrm>
          </p:grpSpPr>
          <p:grpSp>
            <p:nvGrpSpPr>
              <p:cNvPr id="242" name="Google Shape;242;gf8f5572ad0_2_0"/>
              <p:cNvGrpSpPr/>
              <p:nvPr/>
            </p:nvGrpSpPr>
            <p:grpSpPr>
              <a:xfrm>
                <a:off x="1917175" y="4023125"/>
                <a:ext cx="4681728" cy="4690890"/>
                <a:chOff x="1917175" y="3947825"/>
                <a:chExt cx="4681728" cy="4690890"/>
              </a:xfrm>
            </p:grpSpPr>
            <p:pic>
              <p:nvPicPr>
                <p:cNvPr id="243" name="Google Shape;243;gf8f5572ad0_2_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917175" y="3947825"/>
                  <a:ext cx="4681728" cy="46908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4" name="Google Shape;244;gf8f5572ad0_2_0"/>
                <p:cNvSpPr/>
                <p:nvPr/>
              </p:nvSpPr>
              <p:spPr>
                <a:xfrm>
                  <a:off x="3941063" y="4808900"/>
                  <a:ext cx="869100" cy="386700"/>
                </a:xfrm>
                <a:prstGeom prst="rect">
                  <a:avLst/>
                </a:prstGeom>
                <a:solidFill>
                  <a:srgbClr val="12408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5" name="Google Shape;245;gf8f5572ad0_2_0"/>
              <p:cNvSpPr txBox="1"/>
              <p:nvPr/>
            </p:nvSpPr>
            <p:spPr>
              <a:xfrm>
                <a:off x="3806150" y="5412895"/>
                <a:ext cx="1362300" cy="5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0" i="0" lang="en-US" sz="26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1(감소)</a:t>
                </a:r>
                <a:endParaRPr b="0" i="0" sz="2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46" name="Google Shape;246;gf8f5572ad0_2_0"/>
              <p:cNvSpPr txBox="1"/>
              <p:nvPr/>
            </p:nvSpPr>
            <p:spPr>
              <a:xfrm>
                <a:off x="3749983" y="6877858"/>
                <a:ext cx="1362300" cy="5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b="0" i="0" lang="en-US" sz="26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0(일반)</a:t>
                </a:r>
                <a:endParaRPr b="0" i="0" sz="26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47" name="Google Shape;247;gf8f5572ad0_2_0"/>
              <p:cNvSpPr txBox="1"/>
              <p:nvPr/>
            </p:nvSpPr>
            <p:spPr>
              <a:xfrm>
                <a:off x="3806150" y="4933619"/>
                <a:ext cx="1362300" cy="5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00"/>
                  <a:buFont typeface="Arial"/>
                  <a:buNone/>
                </a:pPr>
                <a:r>
                  <a:rPr b="0" i="0" lang="en-US" sz="29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48.7%</a:t>
                </a:r>
                <a:endParaRPr b="0" i="0" sz="29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grpSp>
        <p:nvGrpSpPr>
          <p:cNvPr id="248" name="Google Shape;248;gf8f5572ad0_2_0"/>
          <p:cNvGrpSpPr/>
          <p:nvPr/>
        </p:nvGrpSpPr>
        <p:grpSpPr>
          <a:xfrm>
            <a:off x="7208067" y="3250197"/>
            <a:ext cx="5189941" cy="5586386"/>
            <a:chOff x="6842557" y="3453725"/>
            <a:chExt cx="4831448" cy="5200509"/>
          </a:xfrm>
        </p:grpSpPr>
        <p:sp>
          <p:nvSpPr>
            <p:cNvPr id="249" name="Google Shape;249;gf8f5572ad0_2_0"/>
            <p:cNvSpPr/>
            <p:nvPr/>
          </p:nvSpPr>
          <p:spPr>
            <a:xfrm>
              <a:off x="6992263" y="3515225"/>
              <a:ext cx="4333800" cy="492600"/>
            </a:xfrm>
            <a:prstGeom prst="roundRect">
              <a:avLst>
                <a:gd fmla="val 16667" name="adj"/>
              </a:avLst>
            </a:prstGeom>
            <a:solidFill>
              <a:srgbClr val="124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f8f5572ad0_2_0"/>
            <p:cNvSpPr txBox="1"/>
            <p:nvPr/>
          </p:nvSpPr>
          <p:spPr>
            <a:xfrm>
              <a:off x="6842557" y="3453725"/>
              <a:ext cx="4602900" cy="5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1,3반기 구매금액 증감 고객 비교</a:t>
              </a:r>
              <a:endParaRPr b="0" i="0" sz="28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1" name="Google Shape;251;gf8f5572ad0_2_0"/>
            <p:cNvSpPr txBox="1"/>
            <p:nvPr/>
          </p:nvSpPr>
          <p:spPr>
            <a:xfrm>
              <a:off x="8316113" y="5043200"/>
              <a:ext cx="9387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1(감소)</a:t>
              </a:r>
              <a:endParaRPr b="0" i="0" sz="20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52" name="Google Shape;252;gf8f5572ad0_2_0"/>
            <p:cNvSpPr txBox="1"/>
            <p:nvPr/>
          </p:nvSpPr>
          <p:spPr>
            <a:xfrm>
              <a:off x="8422638" y="6725450"/>
              <a:ext cx="9387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0(증가)</a:t>
              </a:r>
              <a:endParaRPr b="0" i="0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253" name="Google Shape;253;gf8f5572ad0_2_0"/>
            <p:cNvGrpSpPr/>
            <p:nvPr/>
          </p:nvGrpSpPr>
          <p:grpSpPr>
            <a:xfrm>
              <a:off x="6992277" y="3963326"/>
              <a:ext cx="4681728" cy="4690908"/>
              <a:chOff x="6992277" y="3837251"/>
              <a:chExt cx="4681728" cy="4690908"/>
            </a:xfrm>
          </p:grpSpPr>
          <p:grpSp>
            <p:nvGrpSpPr>
              <p:cNvPr id="254" name="Google Shape;254;gf8f5572ad0_2_0"/>
              <p:cNvGrpSpPr/>
              <p:nvPr/>
            </p:nvGrpSpPr>
            <p:grpSpPr>
              <a:xfrm>
                <a:off x="6992277" y="3837251"/>
                <a:ext cx="4681728" cy="4690908"/>
                <a:chOff x="6444602" y="3837251"/>
                <a:chExt cx="4681728" cy="4690908"/>
              </a:xfrm>
            </p:grpSpPr>
            <p:pic>
              <p:nvPicPr>
                <p:cNvPr id="255" name="Google Shape;255;gf8f5572ad0_2_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444602" y="3837251"/>
                  <a:ext cx="4681728" cy="46909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6" name="Google Shape;256;gf8f5572ad0_2_0"/>
                <p:cNvSpPr/>
                <p:nvPr/>
              </p:nvSpPr>
              <p:spPr>
                <a:xfrm>
                  <a:off x="8295875" y="4808900"/>
                  <a:ext cx="869100" cy="386700"/>
                </a:xfrm>
                <a:prstGeom prst="rect">
                  <a:avLst/>
                </a:prstGeom>
                <a:solidFill>
                  <a:srgbClr val="12408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7" name="Google Shape;257;gf8f5572ad0_2_0"/>
              <p:cNvSpPr txBox="1"/>
              <p:nvPr/>
            </p:nvSpPr>
            <p:spPr>
              <a:xfrm>
                <a:off x="8968684" y="5195590"/>
                <a:ext cx="1313700" cy="5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00"/>
                  <a:buFont typeface="Arial"/>
                  <a:buNone/>
                </a:pPr>
                <a:r>
                  <a:rPr b="0" i="0" lang="en-US" sz="29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1(감소)</a:t>
                </a:r>
                <a:endParaRPr b="0" i="0" sz="29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58" name="Google Shape;258;gf8f5572ad0_2_0"/>
              <p:cNvSpPr txBox="1"/>
              <p:nvPr/>
            </p:nvSpPr>
            <p:spPr>
              <a:xfrm>
                <a:off x="8968667" y="6673088"/>
                <a:ext cx="1313700" cy="5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00"/>
                  <a:buFont typeface="Arial"/>
                  <a:buNone/>
                </a:pPr>
                <a:r>
                  <a:rPr b="0" i="0" lang="en-US" sz="2900" u="none" cap="none" strike="noStrike">
                    <a:solidFill>
                      <a:srgbClr val="000000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0(일반)</a:t>
                </a:r>
                <a:endParaRPr b="0" i="0" sz="29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59" name="Google Shape;259;gf8f5572ad0_2_0"/>
              <p:cNvSpPr txBox="1"/>
              <p:nvPr/>
            </p:nvSpPr>
            <p:spPr>
              <a:xfrm>
                <a:off x="8863764" y="4799678"/>
                <a:ext cx="1313700" cy="5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00"/>
                  <a:buFont typeface="Arial"/>
                  <a:buNone/>
                </a:pPr>
                <a:r>
                  <a:rPr b="0" i="0" lang="en-US" sz="2900" u="none" cap="none" strike="noStrike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52.2%</a:t>
                </a:r>
                <a:endParaRPr b="0" i="0" sz="29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grpSp>
        <p:nvGrpSpPr>
          <p:cNvPr id="260" name="Google Shape;260;gf8f5572ad0_2_0"/>
          <p:cNvGrpSpPr/>
          <p:nvPr/>
        </p:nvGrpSpPr>
        <p:grpSpPr>
          <a:xfrm>
            <a:off x="6941925" y="907825"/>
            <a:ext cx="5031150" cy="1155300"/>
            <a:chOff x="6789525" y="907825"/>
            <a:chExt cx="5031150" cy="1155300"/>
          </a:xfrm>
        </p:grpSpPr>
        <p:sp>
          <p:nvSpPr>
            <p:cNvPr id="261" name="Google Shape;261;gf8f5572ad0_2_0"/>
            <p:cNvSpPr txBox="1"/>
            <p:nvPr/>
          </p:nvSpPr>
          <p:spPr>
            <a:xfrm>
              <a:off x="8078175" y="907825"/>
              <a:ext cx="3742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추진배경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62" name="Google Shape;262;gf8f5572ad0_2_0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1" i="0" lang="en-US" sz="6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gf8f5572ad0_2_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f8f5572ad0_2_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f35bdafbb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6775"/>
            <a:ext cx="18285725" cy="67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f35bdafbb7_0_0"/>
          <p:cNvSpPr txBox="1"/>
          <p:nvPr/>
        </p:nvSpPr>
        <p:spPr>
          <a:xfrm>
            <a:off x="4093650" y="2358525"/>
            <a:ext cx="10100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37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통합데이터 활용을 위해 분류체계 통일 후 다시 탐색</a:t>
            </a:r>
            <a:endParaRPr b="0" i="0" sz="37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f35bdafbb7_0_0"/>
          <p:cNvSpPr txBox="1"/>
          <p:nvPr/>
        </p:nvSpPr>
        <p:spPr>
          <a:xfrm>
            <a:off x="0" y="6234275"/>
            <a:ext cx="291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36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새로운 </a:t>
            </a:r>
            <a:endParaRPr b="1" i="0" sz="36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36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분류체계</a:t>
            </a:r>
            <a:endParaRPr b="1" i="0" sz="36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2" name="Google Shape;272;gf35bdafbb7_0_0"/>
          <p:cNvSpPr txBox="1"/>
          <p:nvPr/>
        </p:nvSpPr>
        <p:spPr>
          <a:xfrm>
            <a:off x="3598725" y="5756225"/>
            <a:ext cx="54291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o Hyeon"/>
              <a:buChar char="❏"/>
            </a:pPr>
            <a:r>
              <a:rPr b="0" i="0" lang="en-US" sz="3200" u="none" cap="none" strike="noStrike">
                <a:solidFill>
                  <a:srgbClr val="C0504D"/>
                </a:solidFill>
                <a:latin typeface="Do Hyeon"/>
                <a:ea typeface="Do Hyeon"/>
                <a:cs typeface="Do Hyeon"/>
                <a:sym typeface="Do Hyeon"/>
              </a:rPr>
              <a:t>삼분류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: 편의품/선매품/전문품</a:t>
            </a:r>
            <a:endParaRPr b="0" i="0" sz="32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300"/>
              <a:buFont typeface="Do Hyeon"/>
              <a:buChar char="●"/>
            </a:pPr>
            <a:r>
              <a:rPr b="0" i="0" lang="en-US" sz="2300" u="none" cap="none" strike="noStrik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편의품 : 식품, 일상용품, 교육/문화/  사무용품,  기타</a:t>
            </a:r>
            <a:endParaRPr b="0" i="0" sz="2300" u="none" cap="none" strike="noStrike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300"/>
              <a:buFont typeface="Do Hyeon"/>
              <a:buChar char="●"/>
            </a:pPr>
            <a:r>
              <a:rPr b="0" i="0" lang="en-US" sz="2300" u="none" cap="none" strike="noStrik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선매품 : 가전, 뷰티, 스포츠/레저,</a:t>
            </a:r>
            <a:br>
              <a:rPr b="0" i="0" lang="en-US" sz="2300" u="none" cap="none" strike="noStrik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0" i="0" lang="en-US" sz="2300" u="none" cap="none" strike="noStrik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의류/잡화, 유아/아동용품</a:t>
            </a:r>
            <a:endParaRPr b="0" i="0" sz="2300" u="none" cap="none" strike="noStrike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300"/>
              <a:buFont typeface="Do Hyeon"/>
              <a:buChar char="●"/>
            </a:pPr>
            <a:r>
              <a:rPr b="0" i="0" lang="en-US" sz="2300" u="none" cap="none" strike="noStrik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전문품 : 명품, 보석, 가구/인테리어, 악기류(소분류명)</a:t>
            </a:r>
            <a:endParaRPr b="0" i="0" sz="2300" u="none" cap="none" strike="noStrike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3" name="Google Shape;273;gf35bdafbb7_0_0"/>
          <p:cNvSpPr txBox="1"/>
          <p:nvPr/>
        </p:nvSpPr>
        <p:spPr>
          <a:xfrm>
            <a:off x="3598725" y="3808800"/>
            <a:ext cx="1427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o Hyeon"/>
              <a:buChar char="❏"/>
            </a:pPr>
            <a:r>
              <a:rPr b="0" i="0" lang="en-US" sz="3200" u="none" cap="none" strike="noStrike">
                <a:solidFill>
                  <a:srgbClr val="C0504D"/>
                </a:solidFill>
                <a:latin typeface="Do Hyeon"/>
                <a:ea typeface="Do Hyeon"/>
                <a:cs typeface="Do Hyeon"/>
                <a:sym typeface="Do Hyeon"/>
              </a:rPr>
              <a:t>새분류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: 카테고리로 분류.   </a:t>
            </a:r>
            <a:r>
              <a:rPr b="0" i="0" lang="en-US" sz="32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*명품 또한 중분류명에 카테고리로 분류되어 있어서 이용함.</a:t>
            </a:r>
            <a:endParaRPr b="0" i="0" sz="32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4" name="Google Shape;274;gf35bdafbb7_0_0"/>
          <p:cNvSpPr txBox="1"/>
          <p:nvPr/>
        </p:nvSpPr>
        <p:spPr>
          <a:xfrm>
            <a:off x="3558400" y="4294738"/>
            <a:ext cx="1378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[가전, 가구/인테리어, 의류/잡화, 보석, 명품, 레저/스포츠, 식품, 일상용품, 뷰티, 기타, 유아/아동용품, 교육/문화/사무용품]</a:t>
            </a:r>
            <a:endParaRPr b="0" i="0" sz="2300" u="none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75" name="Google Shape;275;gf35bdafbb7_0_0"/>
          <p:cNvCxnSpPr/>
          <p:nvPr/>
        </p:nvCxnSpPr>
        <p:spPr>
          <a:xfrm flipH="1">
            <a:off x="2802425" y="3496775"/>
            <a:ext cx="5400" cy="6768000"/>
          </a:xfrm>
          <a:prstGeom prst="straightConnector1">
            <a:avLst/>
          </a:prstGeom>
          <a:noFill/>
          <a:ln cap="flat" cmpd="sng" w="28575">
            <a:solidFill>
              <a:srgbClr val="12408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gf35bdafbb7_0_0"/>
          <p:cNvSpPr txBox="1"/>
          <p:nvPr/>
        </p:nvSpPr>
        <p:spPr>
          <a:xfrm>
            <a:off x="9240625" y="5635825"/>
            <a:ext cx="54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Do Hyeon"/>
              <a:buChar char="-"/>
            </a:pPr>
            <a:r>
              <a:rPr b="0" i="0" lang="en-US" sz="2400" u="none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삼분류 기준 : </a:t>
            </a:r>
            <a:r>
              <a:rPr b="0" i="0" lang="en-US" sz="2400" u="sng" cap="none" strike="noStrike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소비재의 종류와 마케팅</a:t>
            </a:r>
            <a:endParaRPr b="0" i="0" sz="2400" u="sng" cap="none" strike="noStrike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277" name="Google Shape;277;gf35bdafbb7_0_0"/>
          <p:cNvGraphicFramePr/>
          <p:nvPr/>
        </p:nvGraphicFramePr>
        <p:xfrm>
          <a:off x="9240625" y="63275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{C8E78605-80CA-4E03-840C-ACBDF53783DC}</a:tableStyleId>
              </a:tblPr>
              <a:tblGrid>
                <a:gridCol w="1415350"/>
                <a:gridCol w="2244075"/>
                <a:gridCol w="2244075"/>
                <a:gridCol w="2244075"/>
              </a:tblGrid>
              <a:tr h="563050"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sz="28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편의품</a:t>
                      </a:r>
                      <a:endParaRPr sz="24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선매품</a:t>
                      </a:r>
                      <a:endParaRPr sz="24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전문품</a:t>
                      </a:r>
                      <a:endParaRPr sz="24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24080">
                        <a:alpha val="13725"/>
                      </a:srgbClr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구매빈도</a:t>
                      </a:r>
                      <a:endParaRPr sz="23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높다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중간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낮다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관여도 수준</a:t>
                      </a:r>
                      <a:endParaRPr sz="23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낮다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비교적 높다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매우 높다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제품 예시</a:t>
                      </a:r>
                      <a:endParaRPr sz="23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치약, 세제, 비누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패션, 승용차, 가구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고급 </a:t>
                      </a:r>
                      <a:r>
                        <a:rPr lang="en-US" sz="22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제품</a:t>
                      </a: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, 보석류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48605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가격</a:t>
                      </a:r>
                      <a:endParaRPr sz="2300" u="none" cap="none" strike="noStrike">
                        <a:solidFill>
                          <a:srgbClr val="48605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860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저가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8605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고가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00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매우 높은 가격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78" name="Google Shape;278;gf35bdafbb7_0_0"/>
          <p:cNvGrpSpPr/>
          <p:nvPr/>
        </p:nvGrpSpPr>
        <p:grpSpPr>
          <a:xfrm>
            <a:off x="6941925" y="907825"/>
            <a:ext cx="5031150" cy="1155300"/>
            <a:chOff x="6789525" y="907825"/>
            <a:chExt cx="5031150" cy="1155300"/>
          </a:xfrm>
        </p:grpSpPr>
        <p:sp>
          <p:nvSpPr>
            <p:cNvPr id="279" name="Google Shape;279;gf35bdafbb7_0_0"/>
            <p:cNvSpPr txBox="1"/>
            <p:nvPr/>
          </p:nvSpPr>
          <p:spPr>
            <a:xfrm>
              <a:off x="8078175" y="907825"/>
              <a:ext cx="37425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i="0" lang="en-US" sz="7200" u="none" cap="none" strike="noStrike">
                  <a:solidFill>
                    <a:srgbClr val="124080"/>
                  </a:solidFill>
                  <a:latin typeface="Do Hyeon"/>
                  <a:ea typeface="Do Hyeon"/>
                  <a:cs typeface="Do Hyeon"/>
                  <a:sym typeface="Do Hyeon"/>
                </a:rPr>
                <a:t>추진배경</a:t>
              </a:r>
              <a:endParaRPr b="0" i="0" sz="18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80" name="Google Shape;280;gf35bdafbb7_0_0"/>
            <p:cNvSpPr/>
            <p:nvPr/>
          </p:nvSpPr>
          <p:spPr>
            <a:xfrm>
              <a:off x="6789525" y="977875"/>
              <a:ext cx="1133100" cy="1015200"/>
            </a:xfrm>
            <a:prstGeom prst="roundRect">
              <a:avLst>
                <a:gd fmla="val 16667" name="adj"/>
              </a:avLst>
            </a:prstGeom>
            <a:solidFill>
              <a:srgbClr val="1F4C8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1" i="0" lang="en-US" sz="6600" u="none" cap="none" strike="noStrike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gf35bdafbb7_0_0"/>
          <p:cNvSpPr txBox="1"/>
          <p:nvPr/>
        </p:nvSpPr>
        <p:spPr>
          <a:xfrm>
            <a:off x="380952" y="380952"/>
            <a:ext cx="2021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K-Digital Training 3기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gf35bdafbb7_0_0"/>
          <p:cNvCxnSpPr/>
          <p:nvPr/>
        </p:nvCxnSpPr>
        <p:spPr>
          <a:xfrm flipH="1" rot="10800000">
            <a:off x="2807825" y="5181688"/>
            <a:ext cx="155373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3" name="Google Shape;283;gf35bdafbb7_0_0"/>
          <p:cNvSpPr txBox="1"/>
          <p:nvPr/>
        </p:nvSpPr>
        <p:spPr>
          <a:xfrm>
            <a:off x="17536500" y="187050"/>
            <a:ext cx="5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2021-10-15T14:36:05Z</dcterms:created>
  <dc:creator>officegen</dc:creator>
</cp:coreProperties>
</file>